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48"/>
  </p:notesMasterIdLst>
  <p:sldIdLst>
    <p:sldId id="273" r:id="rId2"/>
    <p:sldId id="1057" r:id="rId3"/>
    <p:sldId id="1076" r:id="rId4"/>
    <p:sldId id="1074" r:id="rId5"/>
    <p:sldId id="1058" r:id="rId6"/>
    <p:sldId id="1059" r:id="rId7"/>
    <p:sldId id="1060" r:id="rId8"/>
    <p:sldId id="1061" r:id="rId9"/>
    <p:sldId id="1062" r:id="rId10"/>
    <p:sldId id="1085" r:id="rId11"/>
    <p:sldId id="1063" r:id="rId12"/>
    <p:sldId id="1064" r:id="rId13"/>
    <p:sldId id="1065" r:id="rId14"/>
    <p:sldId id="1066" r:id="rId15"/>
    <p:sldId id="1073" r:id="rId16"/>
    <p:sldId id="1054" r:id="rId17"/>
    <p:sldId id="1075" r:id="rId18"/>
    <p:sldId id="1055" r:id="rId19"/>
    <p:sldId id="1056" r:id="rId20"/>
    <p:sldId id="998" r:id="rId21"/>
    <p:sldId id="1078" r:id="rId22"/>
    <p:sldId id="1079" r:id="rId23"/>
    <p:sldId id="1077" r:id="rId24"/>
    <p:sldId id="1068" r:id="rId25"/>
    <p:sldId id="1000" r:id="rId26"/>
    <p:sldId id="1027" r:id="rId27"/>
    <p:sldId id="1028" r:id="rId28"/>
    <p:sldId id="1001" r:id="rId29"/>
    <p:sldId id="1012" r:id="rId30"/>
    <p:sldId id="1069" r:id="rId31"/>
    <p:sldId id="1070" r:id="rId32"/>
    <p:sldId id="1002" r:id="rId33"/>
    <p:sldId id="1071" r:id="rId34"/>
    <p:sldId id="1013" r:id="rId35"/>
    <p:sldId id="1081" r:id="rId36"/>
    <p:sldId id="1082" r:id="rId37"/>
    <p:sldId id="1080" r:id="rId38"/>
    <p:sldId id="1015" r:id="rId39"/>
    <p:sldId id="1084" r:id="rId40"/>
    <p:sldId id="1020" r:id="rId41"/>
    <p:sldId id="1016" r:id="rId42"/>
    <p:sldId id="1021" r:id="rId43"/>
    <p:sldId id="1017" r:id="rId44"/>
    <p:sldId id="1043" r:id="rId45"/>
    <p:sldId id="1022" r:id="rId46"/>
    <p:sldId id="1072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10" initials="m10" lastIdx="1" clrIdx="0">
    <p:extLst>
      <p:ext uri="{19B8F6BF-5375-455C-9EA6-DF929625EA0E}">
        <p15:presenceInfo xmlns:p15="http://schemas.microsoft.com/office/powerpoint/2012/main" userId="m10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929"/>
    <a:srgbClr val="BFEFC9"/>
    <a:srgbClr val="5A5A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79517" autoAdjust="0"/>
  </p:normalViewPr>
  <p:slideViewPr>
    <p:cSldViewPr snapToGrid="0">
      <p:cViewPr varScale="1">
        <p:scale>
          <a:sx n="127" d="100"/>
          <a:sy n="127" d="100"/>
        </p:scale>
        <p:origin x="1470" y="11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78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F9473-F066-431E-A6E8-1D478C995A6B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4E2F1-1521-4C3A-A563-2F7D19AB6E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75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481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924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889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503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08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7596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0430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4519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910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5107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92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6156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9931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836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518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7384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6091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645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253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8471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7320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65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3971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7571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807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1510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831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3282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3690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2382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683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51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193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1296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372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26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4385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7291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 данном примере нам даны значения </a:t>
            </a:r>
            <a:r>
              <a:rPr lang="en-US" sz="1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x</a:t>
            </a:r>
            <a:r>
              <a:rPr lang="ru-RU" sz="1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и</a:t>
            </a:r>
            <a:r>
              <a:rPr lang="en-US" sz="1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y</a:t>
            </a:r>
            <a:r>
              <a:rPr lang="ru-RU" sz="1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некоторой функции, мы хотим найти значение в промежуточных точках, для этого известные точки соединяются линиями (</a:t>
            </a:r>
            <a:r>
              <a:rPr lang="ru-RU" sz="12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линейная</a:t>
            </a:r>
            <a:r>
              <a:rPr lang="ru-RU" sz="12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интерполяция) и определяются неизвестные промежуточные значения.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4729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142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2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140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73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04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76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142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Номер слайда 3">
            <a:extLst>
              <a:ext uri="{FF2B5EF4-FFF2-40B4-BE49-F238E27FC236}">
                <a16:creationId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2</a:t>
            </a:r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736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5897"/>
            <a:ext cx="12192000" cy="949324"/>
          </a:xfrm>
        </p:spPr>
        <p:txBody>
          <a:bodyPr/>
          <a:lstStyle>
            <a:lvl1pPr algn="ctr">
              <a:defRPr sz="27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Номер слайда 3">
            <a:extLst>
              <a:ext uri="{FF2B5EF4-FFF2-40B4-BE49-F238E27FC236}">
                <a16:creationId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2</a:t>
            </a:r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214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Номер слайда 3">
            <a:extLst>
              <a:ext uri="{FF2B5EF4-FFF2-40B4-BE49-F238E27FC236}">
                <a16:creationId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2</a:t>
            </a:r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892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86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cottplot.net/cookbook/5.0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Interpolation" TargetMode="External"/><Relationship Id="rId5" Type="http://schemas.openxmlformats.org/officeDocument/2006/relationships/hyperlink" Target="https://ru.wikipedia.org/wiki/%D0%98%D0%BD%D1%82%D0%B5%D1%80%D0%BF%D0%BE%D0%BB%D1%8F%D1%86%D0%B8%D1%8F" TargetMode="External"/><Relationship Id="rId4" Type="http://schemas.openxmlformats.org/officeDocument/2006/relationships/hyperlink" Target="https://numerics.mathdotnet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0" y="801560"/>
            <a:ext cx="12192000" cy="156965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indent="254000" algn="ctr">
              <a:spcBef>
                <a:spcPct val="20000"/>
              </a:spcBef>
            </a:pPr>
            <a:r>
              <a:rPr lang="ru-RU" sz="4800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  <a:t>Информационные технологии</a:t>
            </a:r>
            <a:br>
              <a:rPr lang="ru-RU" sz="4800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</a:br>
            <a:r>
              <a:rPr lang="ru-RU" sz="4800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  <a:t>и программирование</a:t>
            </a:r>
            <a:endParaRPr lang="ru-RU" altLang="ru-RU" sz="4800" b="1" dirty="0">
              <a:solidFill>
                <a:schemeClr val="accent1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7" name="Заголовок 16">
            <a:extLst>
              <a:ext uri="{FF2B5EF4-FFF2-40B4-BE49-F238E27FC236}">
                <a16:creationId xmlns:a16="http://schemas.microsoft.com/office/drawing/2014/main" id="{D630362D-1F09-46B4-9DE4-AEA483AC8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032" y="3105858"/>
            <a:ext cx="8978016" cy="1384995"/>
          </a:xfrm>
        </p:spPr>
        <p:txBody>
          <a:bodyPr>
            <a:noAutofit/>
          </a:bodyPr>
          <a:lstStyle/>
          <a:p>
            <a:pPr algn="l"/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2 семестр</a:t>
            </a:r>
            <a:b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</a:br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Лекция </a:t>
            </a:r>
            <a:r>
              <a:rPr lang="en-US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6</a:t>
            </a:r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 Объектно-ориентированное программирование</a:t>
            </a:r>
            <a:r>
              <a:rPr lang="ru-RU" sz="2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/>
            </a:r>
            <a:br>
              <a:rPr lang="ru-RU" sz="2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/>
            </a:r>
            <a:br>
              <a:rPr lang="en-US" sz="2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</a:br>
            <a:r>
              <a:rPr lang="ru-RU" sz="2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Содержание лекции:</a:t>
            </a:r>
            <a:endParaRPr lang="ru-RU" sz="2800" dirty="0">
              <a:latin typeface="Bookman Old Style" panose="02050604050505020204" pitchFamily="18" charset="0"/>
            </a:endParaRPr>
          </a:p>
        </p:txBody>
      </p:sp>
      <p:sp>
        <p:nvSpPr>
          <p:cNvPr id="1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36807"/>
            <a:ext cx="12192000" cy="521193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9050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indent="723900" algn="just"/>
            <a:r>
              <a:rPr lang="ru-RU" b="1" dirty="0">
                <a:solidFill>
                  <a:srgbClr val="292929"/>
                </a:solidFill>
                <a:latin typeface="Bookman Old Style" pitchFamily="18" charset="0"/>
              </a:rPr>
              <a:t>Преподаватель курса: Клюкин Даниил Анатольевич, ст. преподаватель каф. </a:t>
            </a:r>
            <a:r>
              <a:rPr lang="ru-RU" b="1">
                <a:solidFill>
                  <a:srgbClr val="292929"/>
                </a:solidFill>
                <a:latin typeface="Bookman Old Style" pitchFamily="18" charset="0"/>
              </a:rPr>
              <a:t>ПМиИТ</a:t>
            </a:r>
            <a:endParaRPr lang="ru-RU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B00361-5492-4290-B470-295172C16526}"/>
              </a:ext>
            </a:extLst>
          </p:cNvPr>
          <p:cNvSpPr txBox="1"/>
          <p:nvPr/>
        </p:nvSpPr>
        <p:spPr>
          <a:xfrm>
            <a:off x="877031" y="4490853"/>
            <a:ext cx="1104134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Рисование на </a:t>
            </a:r>
            <a:r>
              <a:rPr lang="ru-RU" sz="28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форме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Создание анимации</a:t>
            </a:r>
            <a:endParaRPr lang="ru-RU" sz="28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Построение графиков (</a:t>
            </a:r>
            <a:r>
              <a:rPr lang="en-US" sz="2800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ScottPlot</a:t>
            </a:r>
            <a:r>
              <a:rPr lang="ru-RU" sz="28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en-US" sz="28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Математические операции (</a:t>
            </a:r>
            <a:r>
              <a:rPr lang="en-US" sz="28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MathNet.Numerics</a:t>
            </a:r>
            <a:r>
              <a:rPr lang="ru-RU" sz="28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en-US" sz="28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12192000" cy="6740307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Добавим возможность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выбора цвета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 помощью компонента </a:t>
            </a:r>
            <a:r>
              <a:rPr lang="en-US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ColorDialog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solidFill>
                <a:srgbClr val="000000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Color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Color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.Red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buttonColorDialog_Click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cd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ColorDialog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Выбор цвета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cd.ShowDialog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 ==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DialogResult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.OK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color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cd.Color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pictureBox_Paint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PaintEventArgs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points.Count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pen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Pen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(color,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e.Graphics.DrawLines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(pen,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points.ToArray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06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12192000" cy="1200329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После нажатия на кнопку «Выбрать цвет» появляется диалоговое окно с палитрой.</a:t>
            </a:r>
            <a:endParaRPr lang="en-US" sz="2400" dirty="0">
              <a:solidFill>
                <a:srgbClr val="000000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475" y="885430"/>
            <a:ext cx="3652500" cy="536460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595" y="885429"/>
            <a:ext cx="5897880" cy="534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2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654356"/>
            <a:ext cx="12192000" cy="2308324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Для создании анимации необходимо перерисовывать изображение с некоторым периодом времени.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Для повторения действия в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C#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используется компонент 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Timer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с событием 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Tick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которое вызывается автоматически каждые 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Interval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миллисекунд.</a:t>
            </a:r>
          </a:p>
        </p:txBody>
      </p:sp>
      <p:sp>
        <p:nvSpPr>
          <p:cNvPr id="6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Создание анимации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3110696"/>
            <a:ext cx="3314700" cy="88610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1426" y="2404110"/>
            <a:ext cx="4200524" cy="3780472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0" y="4097565"/>
            <a:ext cx="7391401" cy="1754326"/>
          </a:xfrm>
          <a:prstGeom prst="rect">
            <a:avLst/>
          </a:prstGeom>
        </p:spPr>
        <p:txBody>
          <a:bodyPr wrap="square" l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Добавим таймер на форму, установим интервал 10 </a:t>
            </a:r>
            <a:r>
              <a:rPr lang="ru-RU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мс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И сразу включим 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Enabled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= True</a:t>
            </a:r>
          </a:p>
        </p:txBody>
      </p:sp>
    </p:spTree>
    <p:extLst>
      <p:ext uri="{BB962C8B-B14F-4D97-AF65-F5344CB8AC3E}">
        <p14:creationId xmlns:p14="http://schemas.microsoft.com/office/powerpoint/2010/main" val="383125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12192000" cy="6555641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Определим основные переменные, такие как: скорость, размеры и т.д.</a:t>
            </a:r>
            <a:endParaRPr 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endParaRPr lang="ru-RU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partial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Form1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Form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Color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Color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.Red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Point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rectPoint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Point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100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100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width =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100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height =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50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speedX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speedY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pictureBox_Paint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PaintEventArgs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brush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SolidBrush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(color);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cx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rectPoint.X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- width /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cy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rectPoint.Y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- height /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e.Graphics.FillRectangle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brush, cx, cy, width, height);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48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12192000" cy="6740307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При срабатывании таймера изменяем координаты прямоугольника, выполняем проверку на выход за границы области и рисуем.</a:t>
            </a:r>
            <a:endParaRPr lang="ru-RU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timer_Tick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rectPoint.X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speedX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rectPoint.Y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speedY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rectPoint.X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&lt;=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||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rectPoint.X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pictureBox.Width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speedX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*= -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rectPoint.Y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&lt;=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||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rectPoint.Y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pictureBox.Height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speedY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*= -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Для вызова </a:t>
            </a:r>
            <a:r>
              <a:rPr lang="ru-RU" sz="2400" dirty="0" err="1">
                <a:solidFill>
                  <a:srgbClr val="008000"/>
                </a:solidFill>
                <a:latin typeface="Consolas" panose="020B0609020204030204" pitchFamily="49" charset="0"/>
              </a:rPr>
              <a:t>отрисовки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pictureBox.Refresh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5999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4-03-20 17-51-3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0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Рисование в </a:t>
            </a:r>
            <a:r>
              <a:rPr lang="en-US" sz="28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PictureBox</a:t>
            </a:r>
            <a:r>
              <a:rPr lang="en-US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 пикселям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654356"/>
            <a:ext cx="12192000" cy="1137684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Необходимо добавить элемент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PictureBox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 форму, далее в качестве примера рассмотрим градиентное закрашивание.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t="10486"/>
          <a:stretch/>
        </p:blipFill>
        <p:spPr>
          <a:xfrm>
            <a:off x="1219200" y="1792040"/>
            <a:ext cx="3238570" cy="82828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770" y="1792041"/>
            <a:ext cx="6812990" cy="478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2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6186309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Bitmap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– класс в .NET (</a:t>
            </a:r>
            <a:r>
              <a:rPr lang="ru-RU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System.Drawing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), представляющий растровое изображение, состоящее из пикселей. Позволяет создавать, редактировать и сохранять изображения в памяти или на диске. </a:t>
            </a:r>
            <a:r>
              <a:rPr lang="ru-RU" sz="24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Поддерживает форматы: 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PNG, JPEG, BMP, GIF и другие.</a:t>
            </a:r>
          </a:p>
          <a:p>
            <a:pPr algn="just">
              <a:lnSpc>
                <a:spcPct val="150000"/>
              </a:lnSpc>
            </a:pPr>
            <a:endParaRPr 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Основные возможности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  <a:endParaRPr lang="ru-RU" sz="24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Создание изображения </a:t>
            </a:r>
            <a:r>
              <a:rPr lang="ru-RU" sz="2400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программно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Загрузка из файла или ресурса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Изменение пикселей, применение фильтров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Отрисовка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графики через объект </a:t>
            </a:r>
            <a:r>
              <a:rPr lang="ru-RU" sz="2400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Graphics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Сохранение в файл.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77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740307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Form1_Load(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EventArgs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pictureBox.Image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Bitmap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ru-RU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ru-RU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				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pictureBox.Width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pictureBox.Height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   // </a:t>
            </a:r>
            <a:r>
              <a:rPr lang="ru-RU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Рисование происходит на объекте </a:t>
            </a:r>
            <a:r>
              <a:rPr lang="en-US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Bitmap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using </a:t>
            </a:r>
            <a:r>
              <a:rPr lang="en-US" sz="2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bitmap = 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Bitmap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pictureBox.Image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x = 0; x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bitmap.Width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x++)</a:t>
            </a: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s-E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s-E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s-E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s-E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s-ES" sz="2400" dirty="0">
                <a:solidFill>
                  <a:srgbClr val="000000"/>
                </a:solidFill>
                <a:latin typeface="Consolas" panose="020B0609020204030204" pitchFamily="49" charset="0"/>
              </a:rPr>
              <a:t> y = 0; y &lt; bitmap.Height; y++)</a:t>
            </a: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ru-RU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					</a:t>
            </a:r>
            <a:r>
              <a:rPr lang="en-US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Цвет</a:t>
            </a:r>
            <a:r>
              <a:rPr lang="en-US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меняется линейно слева направо и сверху вниз</a:t>
            </a:r>
          </a:p>
          <a:p>
            <a:r>
              <a:rPr lang="ru-RU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					// </a:t>
            </a:r>
            <a:r>
              <a:rPr lang="en-US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Red </a:t>
            </a:r>
            <a:r>
              <a:rPr lang="ru-RU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меняется по </a:t>
            </a:r>
            <a:r>
              <a:rPr lang="en-US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y</a:t>
            </a:r>
            <a:r>
              <a:rPr lang="ru-RU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Blue – </a:t>
            </a:r>
            <a:r>
              <a:rPr lang="ru-RU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по </a:t>
            </a:r>
            <a:r>
              <a:rPr lang="en-US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x</a:t>
            </a:r>
            <a:endParaRPr lang="ru-RU" sz="2400" dirty="0" smtClean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2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r = (</a:t>
            </a:r>
            <a:r>
              <a:rPr lang="en-US" sz="2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)(255.0 * y / 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bitmap.Height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b = (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)(255.0 * x /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bitmap.Width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bitmap.SetPixel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(x, 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y,</a:t>
            </a:r>
            <a:r>
              <a:rPr lang="ru-RU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Color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.FromArgb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0, b));</a:t>
            </a: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}</a:t>
            </a: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15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879" y="708271"/>
            <a:ext cx="8235521" cy="563618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Результат примера 1:</a:t>
            </a:r>
            <a:endParaRPr lang="en-US" sz="2400" b="1" dirty="0" smtClean="0">
              <a:solidFill>
                <a:schemeClr val="tx2">
                  <a:lumMod val="50000"/>
                </a:schemeClr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0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654356"/>
            <a:ext cx="12192000" cy="5632311"/>
          </a:xfrm>
          <a:prstGeom prst="rect">
            <a:avLst/>
          </a:prstGeom>
        </p:spPr>
        <p:txBody>
          <a:bodyPr wrap="square" l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 err="1">
                <a:latin typeface="Bookman Old Style" panose="02050604050505020204" pitchFamily="18" charset="0"/>
              </a:rPr>
              <a:t>Отрисовка</a:t>
            </a:r>
            <a:r>
              <a:rPr lang="ru-RU" sz="2400" dirty="0">
                <a:latin typeface="Bookman Old Style" panose="02050604050505020204" pitchFamily="18" charset="0"/>
              </a:rPr>
              <a:t> – процесс визуализации графических данных (изображений, фигур, текста и т.д.) на экране с использованием графического контекста устройства (</a:t>
            </a:r>
            <a:r>
              <a:rPr lang="ru-RU" sz="2400" b="1" dirty="0" err="1">
                <a:latin typeface="Bookman Old Style" panose="02050604050505020204" pitchFamily="18" charset="0"/>
              </a:rPr>
              <a:t>Graphics</a:t>
            </a:r>
            <a:r>
              <a:rPr lang="ru-RU" sz="2400" dirty="0">
                <a:latin typeface="Bookman Old Style" panose="02050604050505020204" pitchFamily="18" charset="0"/>
              </a:rPr>
              <a:t>).</a:t>
            </a:r>
          </a:p>
          <a:p>
            <a:pPr algn="just">
              <a:lnSpc>
                <a:spcPct val="150000"/>
              </a:lnSpc>
            </a:pPr>
            <a:r>
              <a:rPr lang="ru-RU" sz="2400" b="1" dirty="0" err="1">
                <a:latin typeface="Bookman Old Style" panose="02050604050505020204" pitchFamily="18" charset="0"/>
              </a:rPr>
              <a:t>PictureBox</a:t>
            </a:r>
            <a:r>
              <a:rPr lang="ru-RU" sz="2400" dirty="0">
                <a:latin typeface="Bookman Old Style" panose="02050604050505020204" pitchFamily="18" charset="0"/>
              </a:rPr>
              <a:t> – стандартный элемент управления (</a:t>
            </a:r>
            <a:r>
              <a:rPr lang="ru-RU" sz="2400" dirty="0" err="1">
                <a:latin typeface="Bookman Old Style" panose="02050604050505020204" pitchFamily="18" charset="0"/>
              </a:rPr>
              <a:t>control</a:t>
            </a:r>
            <a:r>
              <a:rPr lang="ru-RU" sz="2400" dirty="0">
                <a:latin typeface="Bookman Old Style" panose="02050604050505020204" pitchFamily="18" charset="0"/>
              </a:rPr>
              <a:t>) в </a:t>
            </a:r>
            <a:r>
              <a:rPr lang="ru-RU" sz="2400" dirty="0" err="1">
                <a:latin typeface="Bookman Old Style" panose="02050604050505020204" pitchFamily="18" charset="0"/>
              </a:rPr>
              <a:t>Windows</a:t>
            </a:r>
            <a:r>
              <a:rPr lang="ru-RU" sz="2400" dirty="0">
                <a:latin typeface="Bookman Old Style" panose="02050604050505020204" pitchFamily="18" charset="0"/>
              </a:rPr>
              <a:t> </a:t>
            </a:r>
            <a:r>
              <a:rPr lang="ru-RU" sz="2400" dirty="0" err="1">
                <a:latin typeface="Bookman Old Style" panose="02050604050505020204" pitchFamily="18" charset="0"/>
              </a:rPr>
              <a:t>Forms</a:t>
            </a:r>
            <a:r>
              <a:rPr lang="ru-RU" sz="2400" dirty="0">
                <a:latin typeface="Bookman Old Style" panose="02050604050505020204" pitchFamily="18" charset="0"/>
              </a:rPr>
              <a:t>, предназначенный для отображения </a:t>
            </a:r>
            <a:r>
              <a:rPr lang="ru-RU" sz="2400" dirty="0" smtClean="0">
                <a:latin typeface="Bookman Old Style" panose="02050604050505020204" pitchFamily="18" charset="0"/>
              </a:rPr>
              <a:t>растровых и векторных изображений</a:t>
            </a:r>
            <a:r>
              <a:rPr lang="ru-RU" sz="2400" dirty="0">
                <a:latin typeface="Bookman Old Style" panose="02050604050505020204" pitchFamily="18" charset="0"/>
              </a:rPr>
              <a:t>. Оптимизирован для быстрой работы с </a:t>
            </a:r>
            <a:r>
              <a:rPr lang="ru-RU" sz="2400" dirty="0" smtClean="0">
                <a:latin typeface="Bookman Old Style" panose="02050604050505020204" pitchFamily="18" charset="0"/>
              </a:rPr>
              <a:t>графикой</a:t>
            </a:r>
            <a:r>
              <a:rPr lang="en-US" sz="2400" dirty="0" smtClean="0">
                <a:latin typeface="Bookman Old Style" panose="020506040505050202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ru-RU" sz="2400" b="1" dirty="0" smtClean="0">
                <a:latin typeface="Bookman Old Style" panose="02050604050505020204" pitchFamily="18" charset="0"/>
              </a:rPr>
              <a:t>Замечание. </a:t>
            </a:r>
            <a:r>
              <a:rPr lang="ru-RU" sz="2400" dirty="0" smtClean="0">
                <a:latin typeface="Bookman Old Style" panose="02050604050505020204" pitchFamily="18" charset="0"/>
              </a:rPr>
              <a:t>Хотя </a:t>
            </a:r>
            <a:r>
              <a:rPr lang="ru-RU" sz="2400" dirty="0">
                <a:latin typeface="Bookman Old Style" panose="02050604050505020204" pitchFamily="18" charset="0"/>
              </a:rPr>
              <a:t>графические операции могут выполняться на любом компоненте, поддерживающем метод </a:t>
            </a:r>
            <a:r>
              <a:rPr lang="ru-RU" sz="2400" b="1" dirty="0" err="1">
                <a:latin typeface="Bookman Old Style" panose="02050604050505020204" pitchFamily="18" charset="0"/>
              </a:rPr>
              <a:t>CreateGraphics</a:t>
            </a:r>
            <a:r>
              <a:rPr lang="ru-RU" sz="2400" b="1" dirty="0">
                <a:latin typeface="Bookman Old Style" panose="02050604050505020204" pitchFamily="18" charset="0"/>
              </a:rPr>
              <a:t>() </a:t>
            </a:r>
            <a:r>
              <a:rPr lang="ru-RU" sz="2400" dirty="0">
                <a:latin typeface="Bookman Old Style" panose="02050604050505020204" pitchFamily="18" charset="0"/>
              </a:rPr>
              <a:t>(например, </a:t>
            </a:r>
            <a:r>
              <a:rPr lang="ru-RU" sz="2400" b="1" dirty="0" err="1">
                <a:latin typeface="Bookman Old Style" panose="02050604050505020204" pitchFamily="18" charset="0"/>
              </a:rPr>
              <a:t>Panel</a:t>
            </a:r>
            <a:r>
              <a:rPr lang="ru-RU" sz="2400" dirty="0">
                <a:latin typeface="Bookman Old Style" panose="02050604050505020204" pitchFamily="18" charset="0"/>
              </a:rPr>
              <a:t>, </a:t>
            </a:r>
            <a:r>
              <a:rPr lang="ru-RU" sz="2400" b="1" dirty="0" err="1">
                <a:latin typeface="Bookman Old Style" panose="02050604050505020204" pitchFamily="18" charset="0"/>
              </a:rPr>
              <a:t>Form</a:t>
            </a:r>
            <a:r>
              <a:rPr lang="ru-RU" sz="2400" dirty="0">
                <a:latin typeface="Bookman Old Style" panose="02050604050505020204" pitchFamily="18" charset="0"/>
              </a:rPr>
              <a:t> или </a:t>
            </a:r>
            <a:r>
              <a:rPr lang="ru-RU" sz="2400" b="1" dirty="0" err="1">
                <a:latin typeface="Bookman Old Style" panose="02050604050505020204" pitchFamily="18" charset="0"/>
              </a:rPr>
              <a:t>Button</a:t>
            </a:r>
            <a:r>
              <a:rPr lang="ru-RU" sz="2400" dirty="0">
                <a:latin typeface="Bookman Old Style" panose="02050604050505020204" pitchFamily="18" charset="0"/>
              </a:rPr>
              <a:t>), наибольшая производительность достигается при использовании элемента </a:t>
            </a:r>
            <a:r>
              <a:rPr lang="ru-RU" sz="2400" b="1" dirty="0" err="1">
                <a:latin typeface="Bookman Old Style" panose="02050604050505020204" pitchFamily="18" charset="0"/>
              </a:rPr>
              <a:t>PictureBox</a:t>
            </a:r>
            <a:r>
              <a:rPr lang="ru-RU" sz="2400" dirty="0">
                <a:latin typeface="Bookman Old Style" panose="02050604050505020204" pitchFamily="18" charset="0"/>
              </a:rPr>
              <a:t>.</a:t>
            </a:r>
            <a:endParaRPr lang="ru-RU" sz="2400" b="0" i="0" dirty="0">
              <a:effectLst/>
              <a:latin typeface="Bookman Old Style" panose="02050604050505020204" pitchFamily="18" charset="0"/>
            </a:endParaRPr>
          </a:p>
        </p:txBody>
      </p:sp>
      <p:sp>
        <p:nvSpPr>
          <p:cNvPr id="6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Рисование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45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973" y="1766477"/>
            <a:ext cx="4703728" cy="4520190"/>
          </a:xfrm>
          <a:prstGeom prst="rect">
            <a:avLst/>
          </a:prstGeom>
        </p:spPr>
      </p:pic>
      <p:sp>
        <p:nvSpPr>
          <p:cNvPr id="11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Подключение библиотек. Графики </a:t>
            </a:r>
            <a:r>
              <a:rPr lang="en-US" sz="28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ScottPlot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0" y="654356"/>
            <a:ext cx="12192000" cy="5632311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График</a:t>
            </a:r>
            <a:r>
              <a:rPr lang="ru-RU" sz="2400" dirty="0">
                <a:latin typeface="Bookman Old Style" panose="02050604050505020204" pitchFamily="18" charset="0"/>
              </a:rPr>
              <a:t> — это визуальное представление данных в виде геометрических объектов (точек, линий, столбцов и др.), позволяющее анализировать зависимости между величинами</a:t>
            </a:r>
            <a:r>
              <a:rPr lang="ru-RU" sz="2400" dirty="0" smtClean="0">
                <a:latin typeface="Bookman Old Style" panose="020506040505050202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ru-RU" sz="2400" dirty="0"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Основные элементы графика:</a:t>
            </a:r>
            <a:endParaRPr lang="ru-RU" sz="2400" dirty="0"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ru-RU" sz="2400" b="1" dirty="0">
                <a:latin typeface="Bookman Old Style" panose="02050604050505020204" pitchFamily="18" charset="0"/>
              </a:rPr>
              <a:t>Оси координат</a:t>
            </a:r>
            <a:endParaRPr lang="ru-RU" sz="2400" dirty="0">
              <a:latin typeface="Bookman Old Style" panose="020506040505050202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+mj-lt"/>
              <a:buAutoNum type="arabicPeriod"/>
            </a:pPr>
            <a:r>
              <a:rPr lang="ru-RU" sz="2400" b="1" dirty="0">
                <a:latin typeface="Bookman Old Style" panose="02050604050505020204" pitchFamily="18" charset="0"/>
              </a:rPr>
              <a:t>X (абсцисса)</a:t>
            </a:r>
            <a:r>
              <a:rPr lang="ru-RU" sz="2400" dirty="0">
                <a:latin typeface="Bookman Old Style" panose="02050604050505020204" pitchFamily="18" charset="0"/>
              </a:rPr>
              <a:t> — горизонтальная ось (обычно независимая переменная).</a:t>
            </a:r>
          </a:p>
          <a:p>
            <a:pPr marL="742950" lvl="1" indent="-285750" algn="just">
              <a:lnSpc>
                <a:spcPct val="150000"/>
              </a:lnSpc>
              <a:buFont typeface="+mj-lt"/>
              <a:buAutoNum type="arabicPeriod"/>
            </a:pPr>
            <a:r>
              <a:rPr lang="ru-RU" sz="2400" b="1" dirty="0">
                <a:latin typeface="Bookman Old Style" panose="02050604050505020204" pitchFamily="18" charset="0"/>
              </a:rPr>
              <a:t>Y (ордината)</a:t>
            </a:r>
            <a:r>
              <a:rPr lang="ru-RU" sz="2400" dirty="0">
                <a:latin typeface="Bookman Old Style" panose="02050604050505020204" pitchFamily="18" charset="0"/>
              </a:rPr>
              <a:t> — вертикальная ось (зависимая переменная).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ru-RU" sz="2400" b="1" dirty="0">
                <a:latin typeface="Bookman Old Style" panose="02050604050505020204" pitchFamily="18" charset="0"/>
              </a:rPr>
              <a:t>Подписи осей, легенда, название графика</a:t>
            </a:r>
            <a:r>
              <a:rPr lang="ru-RU" sz="2400" dirty="0" smtClean="0">
                <a:latin typeface="Bookman Old Style" panose="02050604050505020204" pitchFamily="18" charset="0"/>
              </a:rPr>
              <a:t>.</a:t>
            </a:r>
            <a:endParaRPr lang="ru-RU" sz="24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47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/>
          <p:cNvSpPr/>
          <p:nvPr/>
        </p:nvSpPr>
        <p:spPr>
          <a:xfrm>
            <a:off x="0" y="0"/>
            <a:ext cx="12192000" cy="3416320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 startAt="3"/>
            </a:pPr>
            <a:r>
              <a:rPr lang="ru-RU" sz="2400" b="1" dirty="0" smtClean="0">
                <a:latin typeface="Bookman Old Style" panose="02050604050505020204" pitchFamily="18" charset="0"/>
              </a:rPr>
              <a:t>Типы </a:t>
            </a:r>
            <a:r>
              <a:rPr lang="ru-RU" sz="2400" b="1" dirty="0">
                <a:latin typeface="Bookman Old Style" panose="02050604050505020204" pitchFamily="18" charset="0"/>
              </a:rPr>
              <a:t>графиков</a:t>
            </a:r>
            <a:endParaRPr lang="ru-RU" sz="2400" dirty="0">
              <a:latin typeface="Bookman Old Style" panose="020506040505050202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+mj-lt"/>
              <a:buAutoNum type="arabicPeriod"/>
            </a:pPr>
            <a:r>
              <a:rPr lang="ru-RU" sz="2400" b="1" dirty="0">
                <a:latin typeface="Bookman Old Style" panose="02050604050505020204" pitchFamily="18" charset="0"/>
              </a:rPr>
              <a:t>Линейный</a:t>
            </a:r>
            <a:r>
              <a:rPr lang="ru-RU" sz="2400" dirty="0">
                <a:latin typeface="Bookman Old Style" panose="02050604050505020204" pitchFamily="18" charset="0"/>
              </a:rPr>
              <a:t> — точки, соединённые </a:t>
            </a:r>
            <a:r>
              <a:rPr lang="ru-RU" sz="2400" dirty="0" smtClean="0">
                <a:latin typeface="Bookman Old Style" panose="02050604050505020204" pitchFamily="18" charset="0"/>
              </a:rPr>
              <a:t>линиями.</a:t>
            </a:r>
          </a:p>
          <a:p>
            <a:pPr marL="742950" lvl="1" indent="-285750" algn="just">
              <a:lnSpc>
                <a:spcPct val="150000"/>
              </a:lnSpc>
              <a:buFont typeface="+mj-lt"/>
              <a:buAutoNum type="arabicPeriod"/>
            </a:pPr>
            <a:r>
              <a:rPr lang="ru-RU" sz="2400" b="1" dirty="0">
                <a:latin typeface="Bookman Old Style" panose="02050604050505020204" pitchFamily="18" charset="0"/>
              </a:rPr>
              <a:t>Сплайн-график</a:t>
            </a:r>
            <a:r>
              <a:rPr lang="ru-RU" sz="2400" dirty="0">
                <a:latin typeface="Bookman Old Style" panose="02050604050505020204" pitchFamily="18" charset="0"/>
              </a:rPr>
              <a:t> — </a:t>
            </a:r>
            <a:r>
              <a:rPr lang="ru-RU" sz="2400" dirty="0" smtClean="0">
                <a:latin typeface="Bookman Old Style" panose="02050604050505020204" pitchFamily="18" charset="0"/>
              </a:rPr>
              <a:t>сглаженные </a:t>
            </a:r>
            <a:r>
              <a:rPr lang="ru-RU" sz="2400" dirty="0">
                <a:latin typeface="Bookman Old Style" panose="02050604050505020204" pitchFamily="18" charset="0"/>
              </a:rPr>
              <a:t>кривые между </a:t>
            </a:r>
            <a:r>
              <a:rPr lang="ru-RU" sz="2400" dirty="0" smtClean="0">
                <a:latin typeface="Bookman Old Style" panose="02050604050505020204" pitchFamily="18" charset="0"/>
              </a:rPr>
              <a:t>точками.</a:t>
            </a:r>
            <a:endParaRPr lang="ru-RU" sz="2400" dirty="0">
              <a:latin typeface="Bookman Old Style" panose="020506040505050202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+mj-lt"/>
              <a:buAutoNum type="arabicPeriod"/>
            </a:pPr>
            <a:r>
              <a:rPr lang="ru-RU" sz="2400" b="1" dirty="0">
                <a:latin typeface="Bookman Old Style" panose="02050604050505020204" pitchFamily="18" charset="0"/>
              </a:rPr>
              <a:t>Столбчатый</a:t>
            </a:r>
            <a:r>
              <a:rPr lang="ru-RU" sz="2400" dirty="0">
                <a:latin typeface="Bookman Old Style" panose="02050604050505020204" pitchFamily="18" charset="0"/>
              </a:rPr>
              <a:t> — </a:t>
            </a:r>
            <a:r>
              <a:rPr lang="ru-RU" sz="2400" dirty="0" smtClean="0">
                <a:latin typeface="Bookman Old Style" panose="02050604050505020204" pitchFamily="18" charset="0"/>
              </a:rPr>
              <a:t>вертикальные </a:t>
            </a:r>
            <a:r>
              <a:rPr lang="ru-RU" sz="2400" dirty="0">
                <a:latin typeface="Bookman Old Style" panose="02050604050505020204" pitchFamily="18" charset="0"/>
              </a:rPr>
              <a:t>прямоугольники разной высоты.</a:t>
            </a:r>
          </a:p>
          <a:p>
            <a:pPr marL="742950" lvl="1" indent="-285750" algn="just">
              <a:lnSpc>
                <a:spcPct val="150000"/>
              </a:lnSpc>
              <a:buFont typeface="+mj-lt"/>
              <a:buAutoNum type="arabicPeriod"/>
            </a:pPr>
            <a:r>
              <a:rPr lang="ru-RU" sz="2400" b="1" dirty="0">
                <a:latin typeface="Bookman Old Style" panose="02050604050505020204" pitchFamily="18" charset="0"/>
              </a:rPr>
              <a:t>Круговой</a:t>
            </a:r>
            <a:r>
              <a:rPr lang="ru-RU" sz="2400" dirty="0">
                <a:latin typeface="Bookman Old Style" panose="02050604050505020204" pitchFamily="18" charset="0"/>
              </a:rPr>
              <a:t> — доли от </a:t>
            </a:r>
            <a:r>
              <a:rPr lang="ru-RU" sz="2400" dirty="0" smtClean="0">
                <a:latin typeface="Bookman Old Style" panose="02050604050505020204" pitchFamily="18" charset="0"/>
              </a:rPr>
              <a:t>целого круга.</a:t>
            </a:r>
            <a:endParaRPr lang="ru-RU" sz="2400" dirty="0">
              <a:latin typeface="Bookman Old Style" panose="020506040505050202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+mj-lt"/>
              <a:buAutoNum type="arabicPeriod"/>
            </a:pPr>
            <a:r>
              <a:rPr lang="ru-RU" sz="2400" b="1" dirty="0">
                <a:latin typeface="Bookman Old Style" panose="02050604050505020204" pitchFamily="18" charset="0"/>
              </a:rPr>
              <a:t>Точечный</a:t>
            </a:r>
            <a:r>
              <a:rPr lang="ru-RU" sz="2400" dirty="0">
                <a:latin typeface="Bookman Old Style" panose="02050604050505020204" pitchFamily="18" charset="0"/>
              </a:rPr>
              <a:t> — </a:t>
            </a:r>
            <a:r>
              <a:rPr lang="ru-RU" sz="2400" dirty="0" smtClean="0">
                <a:latin typeface="Bookman Old Style" panose="02050604050505020204" pitchFamily="18" charset="0"/>
              </a:rPr>
              <a:t>точки </a:t>
            </a:r>
            <a:r>
              <a:rPr lang="ru-RU" sz="2400" dirty="0">
                <a:latin typeface="Bookman Old Style" panose="02050604050505020204" pitchFamily="18" charset="0"/>
              </a:rPr>
              <a:t>на плоскости </a:t>
            </a:r>
            <a:r>
              <a:rPr lang="en-US" sz="2400" dirty="0">
                <a:latin typeface="Bookman Old Style" panose="02050604050505020204" pitchFamily="18" charset="0"/>
              </a:rPr>
              <a:t>X-Y</a:t>
            </a:r>
            <a:r>
              <a:rPr lang="ru-RU" sz="2400" dirty="0" smtClean="0">
                <a:latin typeface="Bookman Old Style" panose="02050604050505020204" pitchFamily="18" charset="0"/>
              </a:rPr>
              <a:t>.</a:t>
            </a:r>
            <a:endParaRPr lang="ru-RU" sz="2400" b="0" i="0" dirty="0">
              <a:effectLst/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09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/>
          <p:cNvSpPr/>
          <p:nvPr/>
        </p:nvSpPr>
        <p:spPr>
          <a:xfrm>
            <a:off x="0" y="0"/>
            <a:ext cx="12192000" cy="5078313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 err="1">
                <a:latin typeface="Bookman Old Style" panose="02050604050505020204" pitchFamily="18" charset="0"/>
              </a:rPr>
              <a:t>ScottPlot</a:t>
            </a:r>
            <a:r>
              <a:rPr lang="ru-RU" sz="2400" dirty="0">
                <a:latin typeface="Bookman Old Style" panose="02050604050505020204" pitchFamily="18" charset="0"/>
              </a:rPr>
              <a:t> — это </a:t>
            </a:r>
            <a:r>
              <a:rPr lang="ru-RU" sz="2400" dirty="0" smtClean="0">
                <a:latin typeface="Bookman Old Style" panose="02050604050505020204" pitchFamily="18" charset="0"/>
              </a:rPr>
              <a:t>библиотека для </a:t>
            </a:r>
            <a:r>
              <a:rPr lang="ru-RU" sz="2400" dirty="0">
                <a:latin typeface="Bookman Old Style" panose="02050604050505020204" pitchFamily="18" charset="0"/>
              </a:rPr>
              <a:t>.NET (C#, WPF, </a:t>
            </a:r>
            <a:r>
              <a:rPr lang="ru-RU" sz="2400" dirty="0" err="1">
                <a:latin typeface="Bookman Old Style" panose="02050604050505020204" pitchFamily="18" charset="0"/>
              </a:rPr>
              <a:t>WinForms</a:t>
            </a:r>
            <a:r>
              <a:rPr lang="ru-RU" sz="2400" dirty="0">
                <a:latin typeface="Bookman Old Style" panose="02050604050505020204" pitchFamily="18" charset="0"/>
              </a:rPr>
              <a:t>, </a:t>
            </a:r>
            <a:r>
              <a:rPr lang="ru-RU" sz="2400" dirty="0" err="1">
                <a:latin typeface="Bookman Old Style" panose="02050604050505020204" pitchFamily="18" charset="0"/>
              </a:rPr>
              <a:t>Avalonia</a:t>
            </a:r>
            <a:r>
              <a:rPr lang="ru-RU" sz="2400" dirty="0">
                <a:latin typeface="Bookman Old Style" panose="02050604050505020204" pitchFamily="18" charset="0"/>
              </a:rPr>
              <a:t>), предназначенная для </a:t>
            </a:r>
            <a:r>
              <a:rPr lang="ru-RU" sz="2400" dirty="0" smtClean="0">
                <a:latin typeface="Bookman Old Style" panose="02050604050505020204" pitchFamily="18" charset="0"/>
              </a:rPr>
              <a:t>построения </a:t>
            </a:r>
            <a:r>
              <a:rPr lang="ru-RU" sz="2400" dirty="0">
                <a:latin typeface="Bookman Old Style" panose="02050604050505020204" pitchFamily="18" charset="0"/>
              </a:rPr>
              <a:t>научных и инженерных графиков. Отличается высокой </a:t>
            </a:r>
            <a:r>
              <a:rPr lang="ru-RU" sz="2400" dirty="0" smtClean="0">
                <a:latin typeface="Bookman Old Style" panose="02050604050505020204" pitchFamily="18" charset="0"/>
              </a:rPr>
              <a:t>интерактивностью и удобством использования.</a:t>
            </a:r>
          </a:p>
          <a:p>
            <a:pPr algn="just">
              <a:lnSpc>
                <a:spcPct val="150000"/>
              </a:lnSpc>
            </a:pPr>
            <a:endParaRPr lang="ru-RU" sz="2400" dirty="0"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Ключевые особенности:</a:t>
            </a:r>
            <a:endParaRPr lang="ru-RU" sz="2400" dirty="0"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Bookman Old Style" panose="02050604050505020204" pitchFamily="18" charset="0"/>
              </a:rPr>
              <a:t>Поддержка </a:t>
            </a:r>
            <a:r>
              <a:rPr lang="ru-RU" sz="2400" b="1" dirty="0">
                <a:latin typeface="Bookman Old Style" panose="02050604050505020204" pitchFamily="18" charset="0"/>
              </a:rPr>
              <a:t>реального времени</a:t>
            </a:r>
            <a:r>
              <a:rPr lang="ru-RU" sz="2400" dirty="0">
                <a:latin typeface="Bookman Old Style" panose="02050604050505020204" pitchFamily="18" charset="0"/>
              </a:rPr>
              <a:t> (динамическое обновление).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1" dirty="0">
                <a:latin typeface="Bookman Old Style" panose="02050604050505020204" pitchFamily="18" charset="0"/>
              </a:rPr>
              <a:t>Аппаратное ускорение</a:t>
            </a:r>
            <a:r>
              <a:rPr lang="ru-RU" sz="2400" dirty="0">
                <a:latin typeface="Bookman Old Style" panose="02050604050505020204" pitchFamily="18" charset="0"/>
              </a:rPr>
              <a:t> (рендеринг через </a:t>
            </a:r>
            <a:r>
              <a:rPr lang="ru-RU" sz="2400" dirty="0" err="1">
                <a:latin typeface="Bookman Old Style" panose="02050604050505020204" pitchFamily="18" charset="0"/>
              </a:rPr>
              <a:t>OpenGL</a:t>
            </a:r>
            <a:r>
              <a:rPr lang="ru-RU" sz="2400" dirty="0">
                <a:latin typeface="Bookman Old Style" panose="02050604050505020204" pitchFamily="18" charset="0"/>
              </a:rPr>
              <a:t>).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err="1">
                <a:latin typeface="Bookman Old Style" panose="02050604050505020204" pitchFamily="18" charset="0"/>
              </a:rPr>
              <a:t>Минималистичный</a:t>
            </a:r>
            <a:r>
              <a:rPr lang="ru-RU" sz="2400" dirty="0">
                <a:latin typeface="Bookman Old Style" panose="02050604050505020204" pitchFamily="18" charset="0"/>
              </a:rPr>
              <a:t> API — построение графика в несколько строк кода.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Bookman Old Style" panose="02050604050505020204" pitchFamily="18" charset="0"/>
              </a:rPr>
              <a:t>Экспорт в </a:t>
            </a:r>
            <a:r>
              <a:rPr lang="ru-RU" sz="2400" b="1" dirty="0">
                <a:latin typeface="Bookman Old Style" panose="02050604050505020204" pitchFamily="18" charset="0"/>
              </a:rPr>
              <a:t>PNG, JPEG, SVG</a:t>
            </a:r>
            <a:r>
              <a:rPr lang="ru-RU" sz="2400" dirty="0">
                <a:latin typeface="Bookman Old Style" panose="02050604050505020204" pitchFamily="18" charset="0"/>
              </a:rPr>
              <a:t>.</a:t>
            </a:r>
            <a:endParaRPr lang="ru-RU" sz="2400" b="0" i="0" dirty="0">
              <a:effectLst/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2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/>
          <p:cNvSpPr/>
          <p:nvPr/>
        </p:nvSpPr>
        <p:spPr>
          <a:xfrm>
            <a:off x="0" y="451244"/>
            <a:ext cx="12192000" cy="1200329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Рассмотрим пример добавления к проекту библиотеки для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построения графиков</a:t>
            </a:r>
            <a:r>
              <a:rPr lang="en-US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ScottPlot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 Необходимо открыть диспетчер 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пакетов </a:t>
            </a:r>
            <a:r>
              <a:rPr lang="en-US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NuGet</a:t>
            </a:r>
            <a:r>
              <a:rPr lang="ru-RU" sz="24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en-US" sz="24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/>
          <a:srcRect l="56895" t="44662" r="7434" b="37941"/>
          <a:stretch/>
        </p:blipFill>
        <p:spPr>
          <a:xfrm>
            <a:off x="5505451" y="3683704"/>
            <a:ext cx="6324316" cy="1507422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 rotWithShape="1">
          <a:blip r:embed="rId3"/>
          <a:srcRect r="67607" b="37941"/>
          <a:stretch/>
        </p:blipFill>
        <p:spPr>
          <a:xfrm>
            <a:off x="738187" y="1873517"/>
            <a:ext cx="4800601" cy="4494661"/>
          </a:xfrm>
          <a:prstGeom prst="rect">
            <a:avLst/>
          </a:prstGeom>
        </p:spPr>
      </p:pic>
      <p:sp>
        <p:nvSpPr>
          <p:cNvPr id="23" name="Прямоугольник 22"/>
          <p:cNvSpPr/>
          <p:nvPr/>
        </p:nvSpPr>
        <p:spPr>
          <a:xfrm>
            <a:off x="873562" y="5142178"/>
            <a:ext cx="4665226" cy="4227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834350" y="1854685"/>
            <a:ext cx="1199238" cy="48441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5572125" y="4241170"/>
            <a:ext cx="6257642" cy="53085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258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369" y="1346338"/>
            <a:ext cx="5696074" cy="4758222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4"/>
          <a:srcRect b="29728"/>
          <a:stretch/>
        </p:blipFill>
        <p:spPr>
          <a:xfrm>
            <a:off x="515897" y="1346338"/>
            <a:ext cx="5538471" cy="5206862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0" y="27707"/>
            <a:ext cx="12192000" cy="1200329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Необходимо перейти на вкладку «Обзор» найти библиотеку и нажать «Установить»</a:t>
            </a:r>
            <a:endParaRPr lang="en-US" sz="24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684992" y="3100462"/>
            <a:ext cx="4731611" cy="125959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774058" y="5330345"/>
            <a:ext cx="4576803" cy="107964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6340999" y="2312782"/>
            <a:ext cx="1583801" cy="78287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0216582" y="5230912"/>
            <a:ext cx="1533862" cy="47927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612695" y="2294275"/>
            <a:ext cx="2341602" cy="54551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612695" y="1663062"/>
            <a:ext cx="1224002" cy="5612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142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0" y="0"/>
            <a:ext cx="12192000" cy="6740307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FormsPlot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— это пользовательский элемент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управления 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библиотеки </a:t>
            </a:r>
            <a:r>
              <a:rPr lang="ru-RU" sz="2400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ScottPlot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, предназначенный для встраивания интерактивных графиков в приложения </a:t>
            </a:r>
            <a:r>
              <a:rPr lang="ru-RU" sz="2400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Windows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Forms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 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Он предоставляет удобный интерфейс для отображения и взаимодействия с данными: масштабирования, панорамирования и экспорта графиков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ru-RU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ru-RU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Элемент для построения графиков (</a:t>
            </a:r>
            <a:r>
              <a:rPr lang="en-US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FormsPlot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появится в панели элементов. После установки пакета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возможно придется перезапустить приложение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en-US" sz="2400" b="1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205" y="2352786"/>
            <a:ext cx="4122673" cy="2625614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6897205" y="4367114"/>
            <a:ext cx="4266095" cy="5636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149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019" y="1600200"/>
            <a:ext cx="5996506" cy="4814268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0" y="1600200"/>
            <a:ext cx="6096000" cy="1569660"/>
          </a:xfrm>
          <a:prstGeom prst="rect">
            <a:avLst/>
          </a:prstGeom>
        </p:spPr>
        <p:txBody>
          <a:bodyPr lIns="36000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formsPlot1.Plot.XLabel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"X, </a:t>
            </a:r>
            <a:r>
              <a:rPr lang="ru-RU" sz="2400" dirty="0">
                <a:solidFill>
                  <a:srgbClr val="A31515"/>
                </a:solidFill>
                <a:latin typeface="Consolas" panose="020B0609020204030204" pitchFamily="49" charset="0"/>
              </a:rPr>
              <a:t>м"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formsPlot1.Plot.YLabel(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"Y, </a:t>
            </a:r>
            <a:r>
              <a:rPr lang="ru-RU" sz="2400" dirty="0">
                <a:solidFill>
                  <a:srgbClr val="A31515"/>
                </a:solidFill>
                <a:latin typeface="Consolas" panose="020B0609020204030204" pitchFamily="49" charset="0"/>
              </a:rPr>
              <a:t>м"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formsPlot1.Plot.Title(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onsolas" panose="020B0609020204030204" pitchFamily="49" charset="0"/>
              </a:rPr>
              <a:t>График</a:t>
            </a:r>
            <a:r>
              <a:rPr lang="ru-RU" sz="24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-1" y="0"/>
            <a:ext cx="12192000" cy="646331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Добавим подписи 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осей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,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название 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графика и отобразим что получилось.</a:t>
            </a:r>
            <a:endParaRPr lang="en-US" sz="2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94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" y="0"/>
            <a:ext cx="12192000" cy="6740307"/>
          </a:xfrm>
          <a:prstGeom prst="rect">
            <a:avLst/>
          </a:prstGeom>
        </p:spPr>
        <p:txBody>
          <a:bodyPr wrap="square" lIns="360000">
            <a:spAutoFit/>
          </a:bodyPr>
          <a:lstStyle/>
          <a:p>
            <a:endParaRPr lang="ru-RU" sz="2400" dirty="0" smtClean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Построим график</a:t>
            </a:r>
            <a:r>
              <a:rPr lang="en-US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функции </a:t>
            </a:r>
            <a:r>
              <a:rPr lang="en-US" sz="2400" i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f(x) = x</a:t>
            </a:r>
            <a:r>
              <a:rPr lang="en-US" sz="2400" baseline="300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2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на участке от 0 до 100. </a:t>
            </a:r>
            <a:endParaRPr lang="en-US" sz="2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endParaRPr lang="ru-RU" sz="2400" dirty="0" smtClean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ru-RU" sz="2400" dirty="0" smtClean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ru-RU" sz="2400" dirty="0" smtClean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ru-RU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xs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ys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&lt;=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100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xs.Add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ys.Add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scatter = formsPlot1.Plot.Add.Scatter(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xs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ys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// Убираем маркеры (точки) и оставляем линию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scatter.MarkerStyle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ScottPlot.MarkerStyle.None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scatter.Label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"x^2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2400" dirty="0" err="1">
                <a:solidFill>
                  <a:srgbClr val="008000"/>
                </a:solidFill>
                <a:latin typeface="Consolas" panose="020B0609020204030204" pitchFamily="49" charset="0"/>
              </a:rPr>
              <a:t>Подписии</a:t>
            </a: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линии </a:t>
            </a:r>
            <a:r>
              <a:rPr lang="ru-RU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графика</a:t>
            </a:r>
            <a:r>
              <a:rPr lang="ru-RU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formsPlot1.Plot.ShowLegend();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00" y="865592"/>
            <a:ext cx="5187950" cy="381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1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0" y="0"/>
            <a:ext cx="12192000" cy="1754326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Основное преимущество </a:t>
            </a:r>
            <a:r>
              <a:rPr lang="en-US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ScottPlot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это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интерактивность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график можно масштабировать и перемещаться по графику, также он сам определяет интервалы подписей у осей.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-1" y="1691682"/>
            <a:ext cx="6491287" cy="5078313"/>
          </a:xfrm>
          <a:prstGeom prst="rect">
            <a:avLst/>
          </a:prstGeom>
        </p:spPr>
        <p:txBody>
          <a:bodyPr wrap="square" l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Чтобы переместиться по графику 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нужно зажать </a:t>
            </a:r>
            <a:r>
              <a:rPr lang="ru-RU" sz="24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ЛКМ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и двигать мышью, чтобы </a:t>
            </a:r>
            <a:r>
              <a:rPr lang="ru-RU" sz="24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приблизиться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или </a:t>
            </a:r>
            <a:r>
              <a:rPr lang="ru-RU" sz="24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отдалиться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– вращать колесико мыши, также чтобы </a:t>
            </a:r>
            <a:r>
              <a:rPr lang="ru-RU" sz="24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приблизить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некоторую область можно зажать колесико и выделить прямоугольник. </a:t>
            </a:r>
            <a:endParaRPr lang="ru-RU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Чтобы 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вернуться к исходному виду нужно нажать на колесико.</a:t>
            </a:r>
            <a:endParaRPr lang="en-US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286" y="1754326"/>
            <a:ext cx="5305425" cy="389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99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0"/>
            <a:ext cx="12192000" cy="6370975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ScottPlot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поддерживает рисование по второстепенным осям, это полезно, когда 2 набора данных сильно отличаются по значениям, но их требуется представить на одном графике (Например, давление и температура).</a:t>
            </a:r>
            <a:endParaRPr lang="en-US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xs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r>
              <a:rPr lang="en-US" sz="2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ys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ys2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&lt;=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100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xs.Add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ys.Add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ys2.Add(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Math.Sin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31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12192000" cy="6740307"/>
          </a:xfrm>
          <a:prstGeom prst="rect">
            <a:avLst/>
          </a:prstGeom>
        </p:spPr>
        <p:txBody>
          <a:bodyPr wrap="square" l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Пиксель</a:t>
            </a:r>
            <a:r>
              <a:rPr lang="ru-RU" sz="2400" dirty="0">
                <a:latin typeface="Bookman Old Style" panose="02050604050505020204" pitchFamily="18" charset="0"/>
              </a:rPr>
              <a:t> (от англ. </a:t>
            </a:r>
            <a:r>
              <a:rPr lang="ru-RU" sz="2400" i="1" dirty="0">
                <a:latin typeface="Bookman Old Style" panose="02050604050505020204" pitchFamily="18" charset="0"/>
              </a:rPr>
              <a:t>"</a:t>
            </a:r>
            <a:r>
              <a:rPr lang="ru-RU" sz="2400" i="1" dirty="0" err="1">
                <a:latin typeface="Bookman Old Style" panose="02050604050505020204" pitchFamily="18" charset="0"/>
              </a:rPr>
              <a:t>picture</a:t>
            </a:r>
            <a:r>
              <a:rPr lang="ru-RU" sz="2400" i="1" dirty="0">
                <a:latin typeface="Bookman Old Style" panose="02050604050505020204" pitchFamily="18" charset="0"/>
              </a:rPr>
              <a:t> </a:t>
            </a:r>
            <a:r>
              <a:rPr lang="ru-RU" sz="2400" i="1" dirty="0" err="1">
                <a:latin typeface="Bookman Old Style" panose="02050604050505020204" pitchFamily="18" charset="0"/>
              </a:rPr>
              <a:t>element</a:t>
            </a:r>
            <a:r>
              <a:rPr lang="ru-RU" sz="2400" i="1" dirty="0">
                <a:latin typeface="Bookman Old Style" panose="02050604050505020204" pitchFamily="18" charset="0"/>
              </a:rPr>
              <a:t>"</a:t>
            </a:r>
            <a:r>
              <a:rPr lang="ru-RU" sz="2400" dirty="0">
                <a:latin typeface="Bookman Old Style" panose="02050604050505020204" pitchFamily="18" charset="0"/>
              </a:rPr>
              <a:t>, сокращенно </a:t>
            </a:r>
            <a:r>
              <a:rPr lang="ru-RU" sz="2400" i="1" dirty="0">
                <a:latin typeface="Bookman Old Style" panose="02050604050505020204" pitchFamily="18" charset="0"/>
              </a:rPr>
              <a:t>"</a:t>
            </a:r>
            <a:r>
              <a:rPr lang="ru-RU" sz="2400" i="1" dirty="0" err="1">
                <a:latin typeface="Bookman Old Style" panose="02050604050505020204" pitchFamily="18" charset="0"/>
              </a:rPr>
              <a:t>pixel</a:t>
            </a:r>
            <a:r>
              <a:rPr lang="ru-RU" sz="2400" i="1" dirty="0">
                <a:latin typeface="Bookman Old Style" panose="02050604050505020204" pitchFamily="18" charset="0"/>
              </a:rPr>
              <a:t>"</a:t>
            </a:r>
            <a:r>
              <a:rPr lang="ru-RU" sz="2400" dirty="0">
                <a:latin typeface="Bookman Old Style" panose="02050604050505020204" pitchFamily="18" charset="0"/>
              </a:rPr>
              <a:t>) — это наименьший логический элемент растрового изображения, представляющий собой точку определённого цвета</a:t>
            </a:r>
            <a:r>
              <a:rPr lang="ru-RU" sz="2400" dirty="0" smtClean="0">
                <a:latin typeface="Bookman Old Style" panose="02050604050505020204" pitchFamily="18" charset="0"/>
              </a:rPr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ru-RU" sz="2400" b="1" dirty="0">
                <a:latin typeface="Bookman Old Style" panose="02050604050505020204" pitchFamily="18" charset="0"/>
              </a:rPr>
              <a:t>Цвет</a:t>
            </a:r>
            <a:endParaRPr lang="ru-RU" sz="2400" dirty="0">
              <a:latin typeface="Bookman Old Style" panose="02050604050505020204" pitchFamily="18" charset="0"/>
            </a:endParaRP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smtClean="0">
                <a:latin typeface="Bookman Old Style" panose="02050604050505020204" pitchFamily="18" charset="0"/>
              </a:rPr>
              <a:t>В </a:t>
            </a:r>
            <a:r>
              <a:rPr lang="ru-RU" sz="2400" dirty="0">
                <a:latin typeface="Bookman Old Style" panose="02050604050505020204" pitchFamily="18" charset="0"/>
              </a:rPr>
              <a:t>RGB-модели кодируется тремя </a:t>
            </a:r>
            <a:r>
              <a:rPr lang="ru-RU" sz="2400" dirty="0" smtClean="0">
                <a:latin typeface="Bookman Old Style" panose="02050604050505020204" pitchFamily="18" charset="0"/>
              </a:rPr>
              <a:t>компонентами: </a:t>
            </a:r>
            <a:br>
              <a:rPr lang="ru-RU" sz="2400" dirty="0" smtClean="0">
                <a:latin typeface="Bookman Old Style" panose="02050604050505020204" pitchFamily="18" charset="0"/>
              </a:rPr>
            </a:br>
            <a:r>
              <a:rPr lang="ru-RU" sz="2400" b="1" dirty="0" err="1" smtClean="0">
                <a:latin typeface="Bookman Old Style" panose="02050604050505020204" pitchFamily="18" charset="0"/>
              </a:rPr>
              <a:t>Red</a:t>
            </a:r>
            <a:r>
              <a:rPr lang="ru-RU" sz="2400" b="1" dirty="0" smtClean="0">
                <a:latin typeface="Bookman Old Style" panose="02050604050505020204" pitchFamily="18" charset="0"/>
              </a:rPr>
              <a:t> </a:t>
            </a:r>
            <a:r>
              <a:rPr lang="ru-RU" sz="2400" b="1" dirty="0">
                <a:latin typeface="Bookman Old Style" panose="02050604050505020204" pitchFamily="18" charset="0"/>
              </a:rPr>
              <a:t>(R)</a:t>
            </a:r>
            <a:r>
              <a:rPr lang="ru-RU" sz="2400" dirty="0">
                <a:latin typeface="Bookman Old Style" panose="02050604050505020204" pitchFamily="18" charset="0"/>
              </a:rPr>
              <a:t>, </a:t>
            </a:r>
            <a:r>
              <a:rPr lang="ru-RU" sz="2400" b="1" dirty="0" err="1" smtClean="0">
                <a:latin typeface="Bookman Old Style" panose="02050604050505020204" pitchFamily="18" charset="0"/>
              </a:rPr>
              <a:t>Green</a:t>
            </a:r>
            <a:r>
              <a:rPr lang="ru-RU" sz="2400" b="1" dirty="0" smtClean="0">
                <a:latin typeface="Bookman Old Style" panose="02050604050505020204" pitchFamily="18" charset="0"/>
              </a:rPr>
              <a:t> (G</a:t>
            </a:r>
            <a:r>
              <a:rPr lang="ru-RU" sz="2400" b="1" dirty="0">
                <a:latin typeface="Bookman Old Style" panose="02050604050505020204" pitchFamily="18" charset="0"/>
              </a:rPr>
              <a:t>)</a:t>
            </a:r>
            <a:r>
              <a:rPr lang="ru-RU" sz="2400" dirty="0">
                <a:latin typeface="Bookman Old Style" panose="02050604050505020204" pitchFamily="18" charset="0"/>
              </a:rPr>
              <a:t>, </a:t>
            </a:r>
            <a:r>
              <a:rPr lang="ru-RU" sz="2400" b="1" dirty="0" err="1">
                <a:latin typeface="Bookman Old Style" panose="02050604050505020204" pitchFamily="18" charset="0"/>
              </a:rPr>
              <a:t>Blue</a:t>
            </a:r>
            <a:r>
              <a:rPr lang="ru-RU" sz="2400" b="1" dirty="0">
                <a:latin typeface="Bookman Old Style" panose="02050604050505020204" pitchFamily="18" charset="0"/>
              </a:rPr>
              <a:t> (B</a:t>
            </a:r>
            <a:r>
              <a:rPr lang="ru-RU" sz="2400" b="1" dirty="0" smtClean="0">
                <a:latin typeface="Bookman Old Style" panose="02050604050505020204" pitchFamily="18" charset="0"/>
              </a:rPr>
              <a:t>)</a:t>
            </a:r>
            <a:r>
              <a:rPr lang="ru-RU" sz="2400" dirty="0" smtClean="0">
                <a:latin typeface="Bookman Old Style" panose="02050604050505020204" pitchFamily="18" charset="0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latin typeface="Bookman Old Style" panose="02050604050505020204" pitchFamily="18" charset="0"/>
              </a:rPr>
              <a:t>В ARGB-модели добавляется </a:t>
            </a:r>
            <a:r>
              <a:rPr lang="ru-RU" sz="2400" b="1" dirty="0" err="1">
                <a:latin typeface="Bookman Old Style" panose="02050604050505020204" pitchFamily="18" charset="0"/>
              </a:rPr>
              <a:t>Alpha</a:t>
            </a:r>
            <a:r>
              <a:rPr lang="ru-RU" sz="2400" b="1" dirty="0">
                <a:latin typeface="Bookman Old Style" panose="02050604050505020204" pitchFamily="18" charset="0"/>
              </a:rPr>
              <a:t> (A)</a:t>
            </a:r>
            <a:r>
              <a:rPr lang="ru-RU" sz="2400" dirty="0">
                <a:latin typeface="Bookman Old Style" panose="02050604050505020204" pitchFamily="18" charset="0"/>
              </a:rPr>
              <a:t> — прозрачность </a:t>
            </a:r>
            <a:r>
              <a:rPr lang="ru-RU" sz="2400" dirty="0" smtClean="0">
                <a:latin typeface="Bookman Old Style" panose="02050604050505020204" pitchFamily="18" charset="0"/>
              </a:rPr>
              <a:t>(</a:t>
            </a:r>
            <a:r>
              <a:rPr lang="ru-RU" sz="2400" dirty="0">
                <a:latin typeface="Bookman Old Style" panose="02050604050505020204" pitchFamily="18" charset="0"/>
              </a:rPr>
              <a:t>0 — полностью прозрачный, 255 — непрозрачный).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ru-RU" sz="2400" b="1" dirty="0" smtClean="0">
                <a:latin typeface="Bookman Old Style" panose="02050604050505020204" pitchFamily="18" charset="0"/>
              </a:rPr>
              <a:t>Координаты</a:t>
            </a:r>
            <a:endParaRPr lang="ru-RU" sz="2400" dirty="0">
              <a:latin typeface="Bookman Old Style" panose="02050604050505020204" pitchFamily="18" charset="0"/>
            </a:endParaRP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latin typeface="Bookman Old Style" panose="02050604050505020204" pitchFamily="18" charset="0"/>
              </a:rPr>
              <a:t>Задаются парой чисел </a:t>
            </a:r>
            <a:r>
              <a:rPr lang="ru-RU" sz="2400" b="1" dirty="0">
                <a:latin typeface="Bookman Old Style" panose="02050604050505020204" pitchFamily="18" charset="0"/>
              </a:rPr>
              <a:t>(X, Y)</a:t>
            </a:r>
            <a:r>
              <a:rPr lang="ru-RU" sz="2400" dirty="0">
                <a:latin typeface="Bookman Old Style" panose="02050604050505020204" pitchFamily="18" charset="0"/>
              </a:rPr>
              <a:t>, где:</a:t>
            </a:r>
          </a:p>
          <a:p>
            <a:pPr marL="1143000" lvl="2" indent="-228600">
              <a:lnSpc>
                <a:spcPct val="150000"/>
              </a:lnSpc>
              <a:buFont typeface="+mj-lt"/>
              <a:buAutoNum type="arabicPeriod"/>
            </a:pPr>
            <a:r>
              <a:rPr lang="ru-RU" sz="2400" b="1" dirty="0">
                <a:latin typeface="Bookman Old Style" panose="02050604050505020204" pitchFamily="18" charset="0"/>
              </a:rPr>
              <a:t>X</a:t>
            </a:r>
            <a:r>
              <a:rPr lang="ru-RU" sz="2400" dirty="0">
                <a:latin typeface="Bookman Old Style" panose="02050604050505020204" pitchFamily="18" charset="0"/>
              </a:rPr>
              <a:t> — положение по горизонтали (отсчёт слева направо).</a:t>
            </a:r>
          </a:p>
          <a:p>
            <a:pPr marL="1143000" lvl="2" indent="-228600">
              <a:lnSpc>
                <a:spcPct val="150000"/>
              </a:lnSpc>
              <a:buFont typeface="+mj-lt"/>
              <a:buAutoNum type="arabicPeriod"/>
            </a:pPr>
            <a:r>
              <a:rPr lang="ru-RU" sz="2400" b="1" dirty="0">
                <a:latin typeface="Bookman Old Style" panose="02050604050505020204" pitchFamily="18" charset="0"/>
              </a:rPr>
              <a:t>Y</a:t>
            </a:r>
            <a:r>
              <a:rPr lang="ru-RU" sz="2400" dirty="0">
                <a:latin typeface="Bookman Old Style" panose="02050604050505020204" pitchFamily="18" charset="0"/>
              </a:rPr>
              <a:t> — положение по вертикали (отсчёт сверху вниз</a:t>
            </a:r>
            <a:r>
              <a:rPr lang="ru-RU" sz="2400" dirty="0" smtClean="0">
                <a:latin typeface="Bookman Old Style" panose="02050604050505020204" pitchFamily="18" charset="0"/>
              </a:rPr>
              <a:t>).</a:t>
            </a:r>
            <a:endParaRPr lang="ru-RU" sz="24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42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0"/>
            <a:ext cx="12192000" cy="6001643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Отобразим </a:t>
            </a:r>
            <a:r>
              <a:rPr lang="en-US" sz="2400" i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x</a:t>
            </a:r>
            <a:r>
              <a:rPr lang="en-US" sz="2400" baseline="300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 основным осям, а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sin(</a:t>
            </a:r>
            <a:r>
              <a:rPr lang="en-US" sz="2400" i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построим на второстепенной оси </a:t>
            </a:r>
            <a:r>
              <a:rPr lang="en-US" sz="2400" i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Oy</a:t>
            </a:r>
            <a:r>
              <a:rPr lang="en-US" sz="2400" i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Также сделаем график синуса пунктирным.</a:t>
            </a:r>
            <a:endParaRPr lang="en-US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endParaRPr lang="ru-RU" sz="2400" dirty="0" smtClean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scatter1 = formsPlot1.Plot.Add.Scatter(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xs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ys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scatter1.Axes.XAxis = formsPlot1.Plot.Axes.Bottom;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scatter1.Axes.YAxis = formsPlot1.Plot.Axes.Left;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scatter1.MarkerStyle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ScottPlot.MarkerStyle.None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scatter1.Label =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"x^2</a:t>
            </a:r>
            <a:r>
              <a:rPr lang="en-US" sz="24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scatter2 = formsPlot1.Plot.Add.Scatter(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xs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ys2);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scatter2.Axes.XAxis = formsPlot1.Plot.Axes.Bottom;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scatter2.Axes.YAxis = formsPlot1.Plot.Axes.Right;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scatter2.MarkerStyle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ScottPlot.MarkerStyle.None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scatter2.LinePattern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ScottPlot.LinePattern.Dashed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scatter2.Label =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"sin(x)"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18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925" y="219075"/>
            <a:ext cx="9453758" cy="6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7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6370975"/>
          </a:xfrm>
          <a:prstGeom prst="rect">
            <a:avLst/>
          </a:prstGeom>
        </p:spPr>
        <p:txBody>
          <a:bodyPr wrap="square" l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Рассмотрим пример построения гистограмм:</a:t>
            </a:r>
          </a:p>
          <a:p>
            <a:pPr algn="just">
              <a:lnSpc>
                <a:spcPct val="150000"/>
              </a:lnSpc>
            </a:pPr>
            <a:endParaRPr 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plot = formsPlot1.Plot;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 xs1 = {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 ys1 = {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7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13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bars1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plot.Add.Bars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(xs1, ys1);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bars1.Label =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"Alpha"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 xs2 = {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6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7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8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9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 ys2 = {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7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12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9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15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bars2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plot.Add.Bars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(xs2, ys2);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bars2.Label =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"Beta"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plot.ShowLegend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Alignment.UpperLeft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Убираем </a:t>
            </a:r>
            <a:r>
              <a:rPr lang="ru-RU" sz="2400" dirty="0" err="1">
                <a:solidFill>
                  <a:srgbClr val="008000"/>
                </a:solidFill>
                <a:latin typeface="Consolas" panose="020B0609020204030204" pitchFamily="49" charset="0"/>
              </a:rPr>
              <a:t>отсут</a:t>
            </a: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от нижней границы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plot.Axes.Margins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(bottom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925" y="1465293"/>
            <a:ext cx="5044991" cy="440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4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6370975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Рассмотрим пример построения круговой диаграммы:</a:t>
            </a:r>
          </a:p>
          <a:p>
            <a:pPr algn="just">
              <a:lnSpc>
                <a:spcPct val="150000"/>
              </a:lnSpc>
            </a:pPr>
            <a:endParaRPr 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plot = formsPlot1.Plot;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List&lt;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PieSlice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 slices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PieSlice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(){Value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sz="2400" dirty="0" smtClean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ru-RU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FillColor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Colors.Red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Label=</a:t>
            </a:r>
            <a:r>
              <a:rPr lang="en-US" sz="24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Red"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},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PieSlice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(){Value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sz="2400" dirty="0" smtClean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FillColor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Colors.Orange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ru-RU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Label=</a:t>
            </a:r>
            <a:r>
              <a:rPr lang="en-US" sz="24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Orange</a:t>
            </a:r>
            <a:r>
              <a:rPr lang="en-US" sz="24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PieSlice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(){Value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sz="2400" dirty="0" smtClean="0">
                <a:solidFill>
                  <a:srgbClr val="098658"/>
                </a:solidFill>
                <a:latin typeface="Consolas" panose="020B0609020204030204" pitchFamily="49" charset="0"/>
              </a:rPr>
              <a:t>8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FillColor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Colors.Gold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Label=</a:t>
            </a:r>
            <a:r>
              <a:rPr lang="en-US" sz="24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"Yellow"}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PieSlice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(){Value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sz="2400" dirty="0" smtClean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FillColor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Colors.Green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Label=</a:t>
            </a:r>
            <a:r>
              <a:rPr lang="en-US" sz="24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Green</a:t>
            </a:r>
            <a:r>
              <a:rPr lang="en-US" sz="24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PieSlice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(){Value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sz="2400" dirty="0" smtClean="0">
                <a:solidFill>
                  <a:srgbClr val="098658"/>
                </a:solidFill>
                <a:latin typeface="Consolas" panose="020B0609020204030204" pitchFamily="49" charset="0"/>
              </a:rPr>
              <a:t>8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FillColor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Colors.Blue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Label=</a:t>
            </a:r>
            <a:r>
              <a:rPr lang="en-US" sz="24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Blue"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}};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pie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plot.Add.Pie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(slices);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pie.ExplodeFraction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0.1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plot.ShowLegend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1178711"/>
            <a:ext cx="6686550" cy="519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6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MathNet.Numerics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691338"/>
            <a:ext cx="12192000" cy="2799677"/>
          </a:xfrm>
          <a:prstGeom prst="rect">
            <a:avLst/>
          </a:prstGeom>
        </p:spPr>
        <p:txBody>
          <a:bodyPr wrap="square" l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 err="1">
                <a:latin typeface="Bookman Old Style" panose="02050604050505020204" pitchFamily="18" charset="0"/>
              </a:rPr>
              <a:t>MathNet.Numerics</a:t>
            </a:r>
            <a:r>
              <a:rPr lang="ru-RU" sz="2400" dirty="0">
                <a:latin typeface="Bookman Old Style" panose="02050604050505020204" pitchFamily="18" charset="0"/>
              </a:rPr>
              <a:t> — это </a:t>
            </a:r>
            <a:r>
              <a:rPr lang="ru-RU" sz="2400" b="1" dirty="0">
                <a:latin typeface="Bookman Old Style" panose="02050604050505020204" pitchFamily="18" charset="0"/>
              </a:rPr>
              <a:t>открытая библиотека для .NET</a:t>
            </a:r>
            <a:r>
              <a:rPr lang="ru-RU" sz="2400" dirty="0">
                <a:latin typeface="Bookman Old Style" panose="02050604050505020204" pitchFamily="18" charset="0"/>
              </a:rPr>
              <a:t>, предоставляющая инструменты для </a:t>
            </a:r>
            <a:r>
              <a:rPr lang="ru-RU" sz="2400" b="1" dirty="0">
                <a:latin typeface="Bookman Old Style" panose="02050604050505020204" pitchFamily="18" charset="0"/>
              </a:rPr>
              <a:t>научных вычислений, численного анализа и работы с линейной алгеброй</a:t>
            </a:r>
            <a:r>
              <a:rPr lang="ru-RU" sz="2400" dirty="0">
                <a:latin typeface="Bookman Old Style" panose="02050604050505020204" pitchFamily="18" charset="0"/>
              </a:rPr>
              <a:t>. Она разработана как аналог таких библиотек, как </a:t>
            </a:r>
            <a:r>
              <a:rPr lang="ru-RU" sz="2400" dirty="0" err="1">
                <a:latin typeface="Bookman Old Style" panose="02050604050505020204" pitchFamily="18" charset="0"/>
              </a:rPr>
              <a:t>NumPy</a:t>
            </a:r>
            <a:r>
              <a:rPr lang="ru-RU" sz="2400" dirty="0">
                <a:latin typeface="Bookman Old Style" panose="02050604050505020204" pitchFamily="18" charset="0"/>
              </a:rPr>
              <a:t> (</a:t>
            </a:r>
            <a:r>
              <a:rPr lang="ru-RU" sz="2400" dirty="0" err="1">
                <a:latin typeface="Bookman Old Style" panose="02050604050505020204" pitchFamily="18" charset="0"/>
              </a:rPr>
              <a:t>Python</a:t>
            </a:r>
            <a:r>
              <a:rPr lang="ru-RU" sz="2400" dirty="0">
                <a:latin typeface="Bookman Old Style" panose="02050604050505020204" pitchFamily="18" charset="0"/>
              </a:rPr>
              <a:t>) или </a:t>
            </a:r>
            <a:r>
              <a:rPr lang="ru-RU" sz="2400" dirty="0" err="1">
                <a:latin typeface="Bookman Old Style" panose="02050604050505020204" pitchFamily="18" charset="0"/>
              </a:rPr>
              <a:t>Eigen</a:t>
            </a:r>
            <a:r>
              <a:rPr lang="ru-RU" sz="2400" dirty="0">
                <a:latin typeface="Bookman Old Style" panose="02050604050505020204" pitchFamily="18" charset="0"/>
              </a:rPr>
              <a:t> (C++), но для экосистемы .NET (C#, F#, VB.NET).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55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12192000" cy="6186309"/>
          </a:xfrm>
          <a:prstGeom prst="rect">
            <a:avLst/>
          </a:prstGeom>
        </p:spPr>
        <p:txBody>
          <a:bodyPr wrap="square" l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1. Основные возможности</a:t>
            </a:r>
          </a:p>
          <a:p>
            <a:pPr algn="just"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1.1. Линейная алгебра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Bookman Old Style" panose="02050604050505020204" pitchFamily="18" charset="0"/>
              </a:rPr>
              <a:t>Работа с матрицами и векторами (</a:t>
            </a:r>
            <a:r>
              <a:rPr lang="ru-RU" sz="2400" dirty="0" err="1">
                <a:latin typeface="Bookman Old Style" panose="02050604050505020204" pitchFamily="18" charset="0"/>
              </a:rPr>
              <a:t>Matrix</a:t>
            </a:r>
            <a:r>
              <a:rPr lang="ru-RU" sz="2400" dirty="0">
                <a:latin typeface="Bookman Old Style" panose="02050604050505020204" pitchFamily="18" charset="0"/>
              </a:rPr>
              <a:t>&lt;T&gt;, </a:t>
            </a:r>
            <a:r>
              <a:rPr lang="ru-RU" sz="2400" dirty="0" err="1">
                <a:latin typeface="Bookman Old Style" panose="02050604050505020204" pitchFamily="18" charset="0"/>
              </a:rPr>
              <a:t>Vector</a:t>
            </a:r>
            <a:r>
              <a:rPr lang="ru-RU" sz="2400" dirty="0">
                <a:latin typeface="Bookman Old Style" panose="02050604050505020204" pitchFamily="18" charset="0"/>
              </a:rPr>
              <a:t>&lt;T</a:t>
            </a:r>
            <a:r>
              <a:rPr lang="ru-RU" sz="2400" dirty="0" smtClean="0">
                <a:latin typeface="Bookman Old Style" panose="02050604050505020204" pitchFamily="18" charset="0"/>
              </a:rPr>
              <a:t>&gt;).</a:t>
            </a:r>
            <a:endParaRPr lang="ru-RU" sz="2400" dirty="0">
              <a:latin typeface="Bookman Old Style" panose="020506040505050202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Bookman Old Style" panose="02050604050505020204" pitchFamily="18" charset="0"/>
              </a:rPr>
              <a:t>Операции: умножение, обратные матрицы, определители, SVD, LU-разложение</a:t>
            </a:r>
            <a:r>
              <a:rPr lang="ru-RU" sz="2400" dirty="0" smtClean="0">
                <a:latin typeface="Bookman Old Style" panose="02050604050505020204" pitchFamily="18" charset="0"/>
              </a:rPr>
              <a:t>.</a:t>
            </a:r>
            <a:endParaRPr lang="ru-RU" sz="2400" dirty="0">
              <a:latin typeface="Bookman Old Style" panose="020506040505050202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Bookman Old Style" panose="02050604050505020204" pitchFamily="18" charset="0"/>
              </a:rPr>
              <a:t>Поддержка разреженных матриц (экономия памяти</a:t>
            </a:r>
            <a:r>
              <a:rPr lang="ru-RU" sz="2400" dirty="0" smtClean="0">
                <a:latin typeface="Bookman Old Style" panose="02050604050505020204" pitchFamily="18" charset="0"/>
              </a:rPr>
              <a:t>).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Bookman Old Style" panose="02050604050505020204" pitchFamily="18" charset="0"/>
              </a:rPr>
              <a:t>Работа с комплексными числами (</a:t>
            </a:r>
            <a:r>
              <a:rPr lang="en-US" sz="2400" dirty="0" smtClean="0">
                <a:latin typeface="Bookman Old Style" panose="02050604050505020204" pitchFamily="18" charset="0"/>
              </a:rPr>
              <a:t>Complex</a:t>
            </a:r>
            <a:r>
              <a:rPr lang="ru-RU" sz="2400" dirty="0" smtClean="0">
                <a:latin typeface="Bookman Old Style" panose="02050604050505020204" pitchFamily="18" charset="0"/>
              </a:rPr>
              <a:t>)</a:t>
            </a:r>
            <a:r>
              <a:rPr lang="en-US" sz="2400" dirty="0" smtClean="0">
                <a:latin typeface="Bookman Old Style" panose="02050604050505020204" pitchFamily="18" charset="0"/>
              </a:rPr>
              <a:t>.</a:t>
            </a:r>
            <a:endParaRPr lang="ru-RU" sz="2400" dirty="0"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1.2. Численные методы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Bookman Old Style" panose="02050604050505020204" pitchFamily="18" charset="0"/>
              </a:rPr>
              <a:t>Интерполяция (линейная, </a:t>
            </a:r>
            <a:r>
              <a:rPr lang="ru-RU" sz="2400" dirty="0" smtClean="0">
                <a:latin typeface="Bookman Old Style" panose="02050604050505020204" pitchFamily="18" charset="0"/>
              </a:rPr>
              <a:t>кубические сплайны).</a:t>
            </a:r>
            <a:endParaRPr lang="ru-RU" sz="2400" dirty="0">
              <a:latin typeface="Bookman Old Style" panose="020506040505050202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Bookman Old Style" panose="02050604050505020204" pitchFamily="18" charset="0"/>
              </a:rPr>
              <a:t>Аппроксимация (метод наименьших квадратов</a:t>
            </a:r>
            <a:r>
              <a:rPr lang="ru-RU" sz="2400" dirty="0" smtClean="0">
                <a:latin typeface="Bookman Old Style" panose="02050604050505020204" pitchFamily="18" charset="0"/>
              </a:rPr>
              <a:t>).</a:t>
            </a:r>
            <a:endParaRPr lang="ru-RU" sz="2400" dirty="0">
              <a:latin typeface="Bookman Old Style" panose="020506040505050202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Bookman Old Style" panose="02050604050505020204" pitchFamily="18" charset="0"/>
              </a:rPr>
              <a:t>Оптимизация (градиентные методы, минимизация функций</a:t>
            </a:r>
            <a:r>
              <a:rPr lang="ru-RU" sz="2400" dirty="0" smtClean="0">
                <a:latin typeface="Bookman Old Style" panose="02050604050505020204" pitchFamily="18" charset="0"/>
              </a:rPr>
              <a:t>).</a:t>
            </a:r>
            <a:endParaRPr lang="ru-RU" sz="24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60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12192000" cy="3970318"/>
          </a:xfrm>
          <a:prstGeom prst="rect">
            <a:avLst/>
          </a:prstGeom>
        </p:spPr>
        <p:txBody>
          <a:bodyPr wrap="square" l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 smtClean="0">
                <a:latin typeface="Bookman Old Style" panose="02050604050505020204" pitchFamily="18" charset="0"/>
              </a:rPr>
              <a:t>1.3</a:t>
            </a:r>
            <a:r>
              <a:rPr lang="ru-RU" sz="2400" b="1" dirty="0">
                <a:latin typeface="Bookman Old Style" panose="02050604050505020204" pitchFamily="18" charset="0"/>
              </a:rPr>
              <a:t>. Статистика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Bookman Old Style" panose="02050604050505020204" pitchFamily="18" charset="0"/>
              </a:rPr>
              <a:t>Описательная статистика (среднее, дисперсия, корреляция</a:t>
            </a:r>
            <a:r>
              <a:rPr lang="ru-RU" sz="2400" dirty="0" smtClean="0">
                <a:latin typeface="Bookman Old Style" panose="02050604050505020204" pitchFamily="18" charset="0"/>
              </a:rPr>
              <a:t>).</a:t>
            </a:r>
            <a:endParaRPr lang="ru-RU" sz="2400" dirty="0">
              <a:latin typeface="Bookman Old Style" panose="020506040505050202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Bookman Old Style" panose="02050604050505020204" pitchFamily="18" charset="0"/>
              </a:rPr>
              <a:t>Распределения (нормальное, Пуассона, хи-квадрат</a:t>
            </a:r>
            <a:r>
              <a:rPr lang="ru-RU" sz="2400" dirty="0" smtClean="0">
                <a:latin typeface="Bookman Old Style" panose="02050604050505020204" pitchFamily="18" charset="0"/>
              </a:rPr>
              <a:t>).</a:t>
            </a:r>
            <a:endParaRPr lang="ru-RU" sz="2400" dirty="0">
              <a:latin typeface="Bookman Old Style" panose="020506040505050202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Bookman Old Style" panose="02050604050505020204" pitchFamily="18" charset="0"/>
              </a:rPr>
              <a:t>Генерация случайных чисел</a:t>
            </a:r>
            <a:r>
              <a:rPr lang="ru-RU" sz="2400" dirty="0" smtClean="0">
                <a:latin typeface="Bookman Old Style" panose="02050604050505020204" pitchFamily="18" charset="0"/>
              </a:rPr>
              <a:t>.</a:t>
            </a:r>
            <a:endParaRPr lang="ru-RU" sz="2400" dirty="0"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1.4. Специальные функции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Bookman Old Style" panose="02050604050505020204" pitchFamily="18" charset="0"/>
              </a:rPr>
              <a:t>Гамма-функция, интегралы, </a:t>
            </a:r>
            <a:r>
              <a:rPr lang="ru-RU" sz="2400" dirty="0" err="1">
                <a:latin typeface="Bookman Old Style" panose="02050604050505020204" pitchFamily="18" charset="0"/>
              </a:rPr>
              <a:t>Bessel</a:t>
            </a:r>
            <a:r>
              <a:rPr lang="ru-RU" sz="2400" dirty="0">
                <a:latin typeface="Bookman Old Style" panose="02050604050505020204" pitchFamily="18" charset="0"/>
              </a:rPr>
              <a:t>-функции</a:t>
            </a:r>
            <a:r>
              <a:rPr lang="ru-RU" sz="2400" dirty="0" smtClean="0">
                <a:latin typeface="Bookman Old Style" panose="02050604050505020204" pitchFamily="18" charset="0"/>
              </a:rPr>
              <a:t>.</a:t>
            </a:r>
            <a:endParaRPr lang="ru-RU" sz="2400" dirty="0">
              <a:latin typeface="Bookman Old Style" panose="020506040505050202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Bookman Old Style" panose="02050604050505020204" pitchFamily="18" charset="0"/>
              </a:rPr>
              <a:t>Преобразования Фурье (FFT).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52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691338"/>
            <a:ext cx="5130800" cy="2862322"/>
          </a:xfrm>
          <a:prstGeom prst="rect">
            <a:avLst/>
          </a:prstGeom>
        </p:spPr>
        <p:txBody>
          <a:bodyPr wrap="square" l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Для установки данной библиотеки, необходимо перейти в диспетчер пакетов </a:t>
            </a:r>
            <a:r>
              <a:rPr lang="en-US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NuGet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и найти </a:t>
            </a: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MathNet.Numerics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800" y="730076"/>
            <a:ext cx="6546850" cy="568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15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0" y="0"/>
            <a:ext cx="12192000" cy="5816977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Далее в коде необходимо подключить библиотеку с помощью 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using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Решим СЛАУ:</a:t>
            </a:r>
          </a:p>
          <a:p>
            <a:pPr algn="just">
              <a:lnSpc>
                <a:spcPct val="150000"/>
              </a:lnSpc>
            </a:pPr>
            <a:endParaRPr lang="ru-RU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MathNet.Numerics.LinearAlgebra.Double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Dense</a:t>
            </a:r>
            <a:r>
              <a:rPr lang="en-US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означает, что матрица или вектор «плотные» т.е. содержат мало нулей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A = 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DenseMatrix.OfArray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[,] 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{ 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1, 3,  7 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},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{ 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9, 5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-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6 },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{ -8, 2, -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5 }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64789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0" y="0"/>
            <a:ext cx="12192000" cy="6186309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Реши плотную СЛАУ:</a:t>
            </a:r>
            <a:endParaRPr 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A = 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DenseMatrix.OfArray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[,] 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{ 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1, 3,  7 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},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{ 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9, 5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-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6 },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{ -8, 2, -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5 }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});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b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DenseVector.OfArray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					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[] 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1,-5, 2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});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x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A.Solve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(b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MessageBox.Show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.Join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'\</a:t>
            </a:r>
            <a:r>
              <a:rPr lang="en-US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n'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,x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));</a:t>
            </a:r>
            <a:endParaRPr lang="en-US" sz="2400" b="1" dirty="0" smtClean="0">
              <a:solidFill>
                <a:schemeClr val="tx2">
                  <a:lumMod val="50000"/>
                </a:schemeClr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335" y="1930220"/>
            <a:ext cx="3619929" cy="346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5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12192000" cy="1137684"/>
          </a:xfrm>
          <a:prstGeom prst="rect">
            <a:avLst/>
          </a:prstGeom>
        </p:spPr>
        <p:txBody>
          <a:bodyPr wrap="square" lIns="360000">
            <a:spAutoFit/>
          </a:bodyPr>
          <a:lstStyle/>
          <a:p>
            <a:pPr algn="just">
              <a:lnSpc>
                <a:spcPct val="150000"/>
              </a:lnSpc>
            </a:pPr>
            <a:endParaRPr lang="ru-RU" sz="2400" dirty="0" smtClean="0">
              <a:solidFill>
                <a:srgbClr val="404040"/>
              </a:solidFill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solidFill>
                  <a:srgbClr val="404040"/>
                </a:solidFill>
                <a:latin typeface="Bookman Old Style" panose="02050604050505020204" pitchFamily="18" charset="0"/>
              </a:rPr>
              <a:t>Добавим </a:t>
            </a:r>
            <a:r>
              <a:rPr lang="ru-RU" sz="2400" dirty="0" err="1" smtClean="0">
                <a:latin typeface="Bookman Old Style" panose="02050604050505020204" pitchFamily="18" charset="0"/>
              </a:rPr>
              <a:t>PictureBox</a:t>
            </a:r>
            <a:r>
              <a:rPr lang="ru-RU" sz="2400" dirty="0" smtClean="0">
                <a:latin typeface="Bookman Old Style" panose="02050604050505020204" pitchFamily="18" charset="0"/>
              </a:rPr>
              <a:t> на форму</a:t>
            </a:r>
            <a:endParaRPr lang="ru-RU" sz="2400" i="0" dirty="0">
              <a:solidFill>
                <a:srgbClr val="404040"/>
              </a:solidFill>
              <a:effectLst/>
              <a:latin typeface="Bookman Old Style" panose="020506040505050202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411" y="1451440"/>
            <a:ext cx="3634465" cy="69085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411" y="2142290"/>
            <a:ext cx="6369976" cy="258957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5"/>
          <a:srcRect b="10282"/>
          <a:stretch/>
        </p:blipFill>
        <p:spPr>
          <a:xfrm>
            <a:off x="5295411" y="4968524"/>
            <a:ext cx="6369976" cy="74839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090" y="1451440"/>
            <a:ext cx="4771321" cy="426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4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0" y="0"/>
            <a:ext cx="12192000" cy="4893647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Также бывают </a:t>
            </a:r>
            <a:r>
              <a:rPr lang="en-US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Sparse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(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разреженные)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матрицы и вектора, они содержат много нулей, как правило более 98% значений нули.</a:t>
            </a:r>
            <a:endParaRPr 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Для разреженных СЛАУ применяются специальные методы, которые позволяют значительно ускорить поиск решения.</a:t>
            </a:r>
          </a:p>
          <a:p>
            <a:pPr algn="just">
              <a:lnSpc>
                <a:spcPct val="150000"/>
              </a:lnSpc>
            </a:pPr>
            <a:endParaRPr 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A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SparseMatrix.OfArray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[,]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{ { 1,0,0},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	 { 2,5,7},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	 { 0,0,4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}});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algn="just">
              <a:lnSpc>
                <a:spcPct val="150000"/>
              </a:lnSpc>
            </a:pPr>
            <a:endParaRPr lang="ru-RU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44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-37068"/>
            <a:ext cx="12192000" cy="6740307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Решим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разряженную СЛАУ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</a:p>
          <a:p>
            <a:endParaRPr lang="ru-RU" sz="2400" dirty="0" smtClean="0">
              <a:solidFill>
                <a:srgbClr val="0000FF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MathNet.Numerics.LinearAlgebra.Double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MathNet.Numerics.LinearAlgebra.Double.Solvers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A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SparseMatrix.OfArray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[,]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{ { 1,0,0},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 { 2,5,7},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 { 0,0,4}});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b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DenseVector.OfArray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[]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1,-5, 2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});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solver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GpBiCg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precondition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DiagonalPreconditioner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x = 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A.SolveIterative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(b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solver,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recondition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ru-RU" sz="24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825" y="1555666"/>
            <a:ext cx="3613150" cy="385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3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0" y="0"/>
            <a:ext cx="12192000" cy="2799677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GpBiCg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один из методов решения разреженной СЛАУ (обобщенный метод </a:t>
            </a:r>
            <a:r>
              <a:rPr lang="ru-RU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бисопряженных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градиентов).</a:t>
            </a:r>
          </a:p>
          <a:p>
            <a:pPr algn="just">
              <a:lnSpc>
                <a:spcPct val="150000"/>
              </a:lnSpc>
            </a:pPr>
            <a:r>
              <a:rPr lang="en-US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DiagonalPreconditioner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– один из видов </a:t>
            </a:r>
            <a:r>
              <a:rPr lang="ru-RU" sz="2400" b="1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предобуславливателей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(диагональный), с помощью него можно указать вид СЛАУ, в данном случае указан диагональный вид.</a:t>
            </a:r>
          </a:p>
        </p:txBody>
      </p:sp>
    </p:spTree>
    <p:extLst>
      <p:ext uri="{BB962C8B-B14F-4D97-AF65-F5344CB8AC3E}">
        <p14:creationId xmlns:p14="http://schemas.microsoft.com/office/powerpoint/2010/main" val="137041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0" y="0"/>
            <a:ext cx="12192000" cy="2492990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Интерполяция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– нахождение неизвестных промежуточных значений некоторой функции по известному дискретному набору ее значений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ru-RU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x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[] {1.0, 10, 25, 35, 50, 65, 80, 90};</a:t>
            </a: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y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[] {2.0, 3.5, 6, 7.5, 9, 10, 11, 13};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43" y="2457451"/>
            <a:ext cx="11469522" cy="412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9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0" y="0"/>
            <a:ext cx="12192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spline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LinearSpline.Interpolate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(x, y);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xSpline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List&lt;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&gt;();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ySpline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List&lt;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&gt;();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xi = x[0]; xi &lt;= x[^1]; xi++)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yInterpolated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spline.Interpolate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(xi);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xSpline.Add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(xi);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ySpline.Add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yInterpolated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ru-RU" sz="2400" dirty="0" smtClean="0">
              <a:solidFill>
                <a:schemeClr val="tx2">
                  <a:lumMod val="50000"/>
                </a:schemeClr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13" y="3060700"/>
            <a:ext cx="8743974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5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92000" cy="1938992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Также существует </a:t>
            </a:r>
            <a:r>
              <a:rPr 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кубическая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интерполяция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 данном случае точки соединяются кубическими функциями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например:</a:t>
            </a: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x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[] {1.0, 10, 25, 35, 50, 65, 80, 90};</a:t>
            </a: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y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[] {2.0, 3.5, 6, 7.5, 9, 10, 11, 13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spline = 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CubicSpline.InterpolateNatural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(x,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y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08" y="2160513"/>
            <a:ext cx="11082784" cy="445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68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654356"/>
            <a:ext cx="12192000" cy="3416320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Построение графиков </a:t>
            </a:r>
            <a:r>
              <a:rPr lang="en-US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ScottPlot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latin typeface="Bookman Old Style" panose="02050604050505020204" pitchFamily="18" charset="0"/>
                <a:cs typeface="Times New Roman" panose="02020603050405020304" pitchFamily="18" charset="0"/>
                <a:hlinkClick r:id="rId3"/>
              </a:rPr>
              <a:t>https://scottplot.net/cookbook/5.0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  <a:hlinkClick r:id="rId3"/>
              </a:rPr>
              <a:t>/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Библиотека </a:t>
            </a:r>
            <a:r>
              <a:rPr lang="en-US" sz="2400" dirty="0" err="1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MathNet.Numerics</a:t>
            </a:r>
            <a:r>
              <a:rPr lang="en-US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latin typeface="Bookman Old Style" panose="02050604050505020204" pitchFamily="18" charset="0"/>
                <a:cs typeface="Times New Roman" panose="02020603050405020304" pitchFamily="18" charset="0"/>
                <a:hlinkClick r:id="rId4"/>
              </a:rPr>
              <a:t>https://numerics.mathdotnet.com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  <a:hlinkClick r:id="rId4"/>
              </a:rPr>
              <a:t>/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endParaRPr lang="ru-RU" sz="2400" dirty="0">
              <a:solidFill>
                <a:srgbClr val="000000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Интерполяция: </a:t>
            </a:r>
            <a:r>
              <a:rPr lang="en-US" sz="2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  <a:hlinkClick r:id="rId5"/>
              </a:rPr>
              <a:t>https://ru.wikipedia.org/wiki/%</a:t>
            </a:r>
            <a:r>
              <a:rPr lang="en-US" sz="2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  <a:hlinkClick r:id="rId5"/>
              </a:rPr>
              <a:t>D0%98%D0%BD%D1%82%D0%B5%D1%80%D0%BF%D0%BE%D0%BB%D1%8F%D1%86%D0%B8%D1%8F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endParaRPr lang="en-US" sz="2400" dirty="0" smtClean="0">
              <a:solidFill>
                <a:srgbClr val="000000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 smtClean="0">
              <a:solidFill>
                <a:srgbClr val="000000"/>
              </a:solidFill>
              <a:latin typeface="Bookman Old Style" panose="02050604050505020204" pitchFamily="18" charset="0"/>
              <a:hlinkClick r:id="rId6"/>
            </a:endParaRPr>
          </a:p>
          <a:p>
            <a:pPr algn="just"/>
            <a:r>
              <a:rPr lang="en-US" sz="2400" dirty="0" smtClean="0">
                <a:solidFill>
                  <a:srgbClr val="000000"/>
                </a:solidFill>
                <a:latin typeface="Bookman Old Style" panose="02050604050505020204" pitchFamily="18" charset="0"/>
                <a:hlinkClick r:id="rId6"/>
              </a:rPr>
              <a:t>https</a:t>
            </a:r>
            <a:r>
              <a:rPr lang="en-US" sz="2400" dirty="0">
                <a:solidFill>
                  <a:srgbClr val="000000"/>
                </a:solidFill>
                <a:latin typeface="Bookman Old Style" panose="02050604050505020204" pitchFamily="18" charset="0"/>
                <a:hlinkClick r:id="rId6"/>
              </a:rPr>
              <a:t>://</a:t>
            </a:r>
            <a:r>
              <a:rPr lang="en-US" sz="2400" dirty="0" smtClean="0">
                <a:solidFill>
                  <a:srgbClr val="000000"/>
                </a:solidFill>
                <a:latin typeface="Bookman Old Style" panose="02050604050505020204" pitchFamily="18" charset="0"/>
                <a:hlinkClick r:id="rId6"/>
              </a:rPr>
              <a:t>en.wikipedia.org/wiki/Interpolation</a:t>
            </a:r>
            <a:r>
              <a:rPr lang="en-US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endParaRPr lang="en-US" sz="2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Полезные материалы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0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12192000" cy="5262979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Рисование необходимо проводить в обработчике события </a:t>
            </a:r>
            <a:r>
              <a:rPr lang="en-US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Paint.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Нарисуем круг радиуса 100 пикселей в середине полотна для рисования.</a:t>
            </a:r>
            <a:endParaRPr lang="ru-RU" sz="2400" dirty="0" smtClean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ru-RU" sz="2400" dirty="0" smtClean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pictureBox_Paint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PaintEventArgs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Для рисования необходимо создать кисть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Pen.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pen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Pen(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Color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.Red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width =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100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height =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100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cx =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pictureBox.Width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- width) /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cy =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pictureBox.Height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- height) /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e.Graphics.DrawEllipse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ru-RU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ru-RU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pen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cx, cy, width, height);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539" y="3116864"/>
            <a:ext cx="4048461" cy="366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74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12192000" cy="5816977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Нарисуем закрашенный прямоугольник шириной 100 и высотой 50.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Для заливки необходимо создать 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кисть (</a:t>
            </a:r>
            <a:r>
              <a:rPr lang="ru-RU" sz="2400" b="1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Brush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), которая 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определяет 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цвет заливки.</a:t>
            </a:r>
            <a:endParaRPr lang="ru-RU" sz="2400" dirty="0">
              <a:solidFill>
                <a:srgbClr val="000000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>
              <a:solidFill>
                <a:srgbClr val="000000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pictureBox_Paint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PaintEventArgs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Для закрашенных фигур необходима кисть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brush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SolidBrush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Color.Red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width =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100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height =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50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cx =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pictureBox.Width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- width) /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cy =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pictureBox.Height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- height) /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e.Graphics.FillRectangle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brush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cx, cy, width, height);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6314" y="2628450"/>
            <a:ext cx="3521336" cy="318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0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12192000" cy="6678751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/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Изменим код чтобы прямоугольник рисовался там, где была нажата ЛКМ.</a:t>
            </a:r>
            <a:endParaRPr lang="en-US" sz="2400" dirty="0">
              <a:solidFill>
                <a:srgbClr val="000000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partial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Form1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Form</a:t>
            </a:r>
            <a:r>
              <a:rPr lang="ru-RU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sz="20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ru-RU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mouseX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mouseY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20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Координаты мыши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ru-RU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pictureBox_Paint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sender, 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PaintEventArgs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e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brush =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SolidBrush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Color.Red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width = </a:t>
            </a:r>
            <a:r>
              <a:rPr lang="en-US" sz="2000" dirty="0">
                <a:solidFill>
                  <a:srgbClr val="098658"/>
                </a:solidFill>
                <a:latin typeface="Consolas" panose="020B0609020204030204" pitchFamily="49" charset="0"/>
              </a:rPr>
              <a:t>100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height = </a:t>
            </a:r>
            <a:r>
              <a:rPr lang="en-US" sz="2000" dirty="0">
                <a:solidFill>
                  <a:srgbClr val="098658"/>
                </a:solidFill>
                <a:latin typeface="Consolas" panose="020B0609020204030204" pitchFamily="49" charset="0"/>
              </a:rPr>
              <a:t>50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cx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mouseX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- width / </a:t>
            </a:r>
            <a:r>
              <a:rPr lang="en-US" sz="20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cy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mouseY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- height / </a:t>
            </a:r>
            <a:r>
              <a:rPr lang="en-US" sz="20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e.Graphics.FillRectangle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brush, cx, cy, width, height);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pictureBox_MouseClick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sender, 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MouseEventArgs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e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mouseX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e.X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ru-RU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20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Считываем координаты </a:t>
            </a:r>
            <a:r>
              <a:rPr lang="ru-RU" sz="2000" dirty="0">
                <a:solidFill>
                  <a:srgbClr val="008000"/>
                </a:solidFill>
                <a:latin typeface="Consolas" panose="020B0609020204030204" pitchFamily="49" charset="0"/>
              </a:rPr>
              <a:t>мыши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mouseY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e.Y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pictureBox.Refresh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2000" dirty="0">
                <a:solidFill>
                  <a:srgbClr val="008000"/>
                </a:solidFill>
                <a:latin typeface="Consolas" panose="020B0609020204030204" pitchFamily="49" charset="0"/>
              </a:rPr>
              <a:t>Для вызова </a:t>
            </a:r>
            <a:r>
              <a:rPr lang="ru-RU" sz="2000" dirty="0" err="1" smtClean="0">
                <a:solidFill>
                  <a:srgbClr val="008000"/>
                </a:solidFill>
                <a:latin typeface="Consolas" panose="020B0609020204030204" pitchFamily="49" charset="0"/>
              </a:rPr>
              <a:t>отрисовки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1" y="2071892"/>
            <a:ext cx="2631251" cy="238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78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12192000" cy="6740307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Напишем код для рисования линий:</a:t>
            </a:r>
            <a:endParaRPr lang="en-US" sz="2400" dirty="0">
              <a:solidFill>
                <a:srgbClr val="000000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partial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Form1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Form</a:t>
            </a:r>
          </a:p>
          <a:p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sz="2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List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Point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&gt; points = 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ru-RU" sz="2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2200" dirty="0">
                <a:solidFill>
                  <a:srgbClr val="008000"/>
                </a:solidFill>
                <a:latin typeface="Consolas" panose="020B0609020204030204" pitchFamily="49" charset="0"/>
              </a:rPr>
              <a:t>Координаты </a:t>
            </a:r>
            <a:r>
              <a:rPr lang="ru-RU" sz="22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точек</a:t>
            </a:r>
            <a:endParaRPr lang="en-US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sz="2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pictureBox_Paint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sender, </a:t>
            </a:r>
            <a:r>
              <a:rPr lang="en-US" sz="22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PaintEventArgs</a:t>
            </a:r>
            <a:r>
              <a:rPr lang="en-US" sz="2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e</a:t>
            </a:r>
            <a:r>
              <a:rPr lang="en-US" sz="2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endParaRPr lang="ru-RU" sz="22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2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points.Count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2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2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ru-RU" sz="2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22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Недостаточно точек</a:t>
            </a:r>
            <a:endParaRPr lang="en-US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sz="22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22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pen = 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Pen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Color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.Red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2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e.Graphics.DrawLines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(pen,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points.ToArray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sz="2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sz="2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pictureBox_MouseClick</a:t>
            </a:r>
            <a:r>
              <a:rPr lang="en-US" sz="2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2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US" sz="2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ascadia Mono" panose="020B0609020000020004" pitchFamily="49" charset="0"/>
              </a:rPr>
              <a:t>MouseEventArgs</a:t>
            </a:r>
            <a:r>
              <a:rPr lang="en-US" sz="2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e</a:t>
            </a:r>
            <a:r>
              <a:rPr lang="en-US" sz="2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ru-RU" sz="22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2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points.Add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e.X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e.Y</a:t>
            </a:r>
            <a:r>
              <a:rPr lang="en-US" sz="2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r>
              <a:rPr lang="ru-RU" sz="2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22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Добавляем точку</a:t>
            </a:r>
            <a:endParaRPr lang="en-US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22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pictureBox.Refresh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sz="2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5874" y="2125133"/>
            <a:ext cx="2665789" cy="241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3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12192000" cy="6678751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ColorDialog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— это стандартный диалоговый компонент в .NET (</a:t>
            </a:r>
            <a:r>
              <a:rPr lang="ru-RU" sz="2400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Windows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Forms</a:t>
            </a:r>
            <a:r>
              <a:rPr lang="ru-RU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), который позволяет пользователю выбирать цвет из палитры или задавать его вручную (RGB/HEX</a:t>
            </a:r>
            <a:r>
              <a:rPr lang="ru-RU" sz="24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).</a:t>
            </a:r>
            <a:endParaRPr lang="en-US" sz="2400" dirty="0" smtClean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solidFill>
                  <a:srgbClr val="008000"/>
                </a:solidFill>
                <a:latin typeface="Consolas" panose="020B0609020204030204" pitchFamily="49" charset="0"/>
              </a:rPr>
              <a:t>// Создание диалога (если не добавлен через дизайнер)</a:t>
            </a:r>
            <a:endParaRPr lang="ru-RU" sz="20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267F99"/>
                </a:solidFill>
                <a:latin typeface="Consolas" panose="020B0609020204030204" pitchFamily="49" charset="0"/>
              </a:rPr>
              <a:t>ColorDialog</a:t>
            </a:r>
            <a:r>
              <a:rPr lang="en-US" sz="20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colorDialog</a:t>
            </a:r>
            <a:r>
              <a:rPr lang="en-US" sz="20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67F99"/>
                </a:solidFill>
                <a:latin typeface="Consolas" panose="020B0609020204030204" pitchFamily="49" charset="0"/>
              </a:rPr>
              <a:t>ColorDialog</a:t>
            </a:r>
            <a:r>
              <a:rPr lang="en-US" sz="2000" dirty="0">
                <a:solidFill>
                  <a:srgbClr val="3B3B3B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2000" dirty="0">
                <a:solidFill>
                  <a:srgbClr val="3B3B3B"/>
                </a:solidFill>
                <a:latin typeface="Consolas" panose="020B0609020204030204" pitchFamily="49" charset="0"/>
              </a:rPr>
              <a:t/>
            </a:r>
            <a:br>
              <a:rPr lang="en-US" sz="20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2000" dirty="0">
                <a:solidFill>
                  <a:srgbClr val="008000"/>
                </a:solidFill>
                <a:latin typeface="Consolas" panose="020B0609020204030204" pitchFamily="49" charset="0"/>
              </a:rPr>
              <a:t>Настройка параметров (опционально)</a:t>
            </a:r>
            <a:endParaRPr lang="ru-RU" sz="20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colorDialog</a:t>
            </a:r>
            <a:r>
              <a:rPr lang="en-US" sz="20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AllowFullOpen</a:t>
            </a:r>
            <a:r>
              <a:rPr lang="en-US" sz="20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0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  <a:r>
              <a:rPr lang="en-US" sz="20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2000" dirty="0">
                <a:solidFill>
                  <a:srgbClr val="008000"/>
                </a:solidFill>
                <a:latin typeface="Consolas" panose="020B0609020204030204" pitchFamily="49" charset="0"/>
              </a:rPr>
              <a:t>Разрешить ручной ввод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RGB</a:t>
            </a:r>
            <a:endParaRPr lang="en-US" sz="20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colorDialog</a:t>
            </a:r>
            <a:r>
              <a:rPr lang="en-US" sz="20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AnyColor</a:t>
            </a:r>
            <a:r>
              <a:rPr lang="en-US" sz="20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000" dirty="0">
                <a:solidFill>
                  <a:srgbClr val="3B3B3B"/>
                </a:solidFill>
                <a:latin typeface="Consolas" panose="020B0609020204030204" pitchFamily="49" charset="0"/>
              </a:rPr>
              <a:t>;     </a:t>
            </a:r>
            <a:r>
              <a:rPr lang="en-US" sz="20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2000" dirty="0">
                <a:solidFill>
                  <a:srgbClr val="008000"/>
                </a:solidFill>
                <a:latin typeface="Consolas" panose="020B0609020204030204" pitchFamily="49" charset="0"/>
              </a:rPr>
              <a:t>Показывать все цвета</a:t>
            </a:r>
            <a:endParaRPr lang="ru-RU" sz="20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colorDialog</a:t>
            </a:r>
            <a:r>
              <a:rPr lang="en-US" sz="20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SolidColorOnly</a:t>
            </a:r>
            <a:r>
              <a:rPr lang="en-US" sz="20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20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  <a:r>
              <a:rPr lang="en-US" sz="20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2000" dirty="0">
                <a:solidFill>
                  <a:srgbClr val="008000"/>
                </a:solidFill>
                <a:latin typeface="Consolas" panose="020B0609020204030204" pitchFamily="49" charset="0"/>
              </a:rPr>
              <a:t>Разрешить градиенты</a:t>
            </a:r>
            <a:endParaRPr lang="ru-RU" sz="20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2000" dirty="0">
                <a:solidFill>
                  <a:srgbClr val="3B3B3B"/>
                </a:solidFill>
                <a:latin typeface="Consolas" panose="020B0609020204030204" pitchFamily="49" charset="0"/>
              </a:rPr>
              <a:t/>
            </a:r>
            <a:br>
              <a:rPr lang="ru-RU" sz="20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ru-RU" sz="2000" dirty="0">
                <a:solidFill>
                  <a:srgbClr val="008000"/>
                </a:solidFill>
                <a:latin typeface="Consolas" panose="020B0609020204030204" pitchFamily="49" charset="0"/>
              </a:rPr>
              <a:t>// Показ диалога и проверка выбора</a:t>
            </a:r>
            <a:endParaRPr lang="ru-RU" sz="20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en-US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colorDialog</a:t>
            </a:r>
            <a:r>
              <a:rPr lang="en-US" sz="20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95E26"/>
                </a:solidFill>
                <a:latin typeface="Consolas" panose="020B0609020204030204" pitchFamily="49" charset="0"/>
              </a:rPr>
              <a:t>ShowDialog</a:t>
            </a:r>
            <a:r>
              <a:rPr lang="en-US" sz="2000" dirty="0">
                <a:solidFill>
                  <a:srgbClr val="3B3B3B"/>
                </a:solidFill>
                <a:latin typeface="Consolas" panose="020B0609020204030204" pitchFamily="49" charset="0"/>
              </a:rPr>
              <a:t>()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==</a:t>
            </a:r>
            <a:r>
              <a:rPr lang="en-US" sz="20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DialogResult</a:t>
            </a:r>
            <a:r>
              <a:rPr lang="en-US" sz="20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OK</a:t>
            </a:r>
            <a:r>
              <a:rPr lang="en-US" sz="2000" dirty="0">
                <a:solidFill>
                  <a:srgbClr val="3B3B3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rgbClr val="267F99"/>
                </a:solidFill>
                <a:latin typeface="Consolas" panose="020B0609020204030204" pitchFamily="49" charset="0"/>
              </a:rPr>
              <a:t>Color</a:t>
            </a:r>
            <a:r>
              <a:rPr lang="en-US" sz="20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selectedColor</a:t>
            </a:r>
            <a:r>
              <a:rPr lang="en-US" sz="20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colorDialog</a:t>
            </a:r>
            <a:r>
              <a:rPr lang="en-US" sz="20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Color</a:t>
            </a:r>
            <a:r>
              <a:rPr lang="en-US" sz="20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20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BackColor</a:t>
            </a:r>
            <a:r>
              <a:rPr lang="en-US" sz="20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selectedColor</a:t>
            </a:r>
            <a:r>
              <a:rPr lang="en-US" sz="2000" dirty="0">
                <a:solidFill>
                  <a:srgbClr val="3B3B3B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2000" dirty="0">
                <a:solidFill>
                  <a:srgbClr val="008000"/>
                </a:solidFill>
                <a:latin typeface="Consolas" panose="020B0609020204030204" pitchFamily="49" charset="0"/>
              </a:rPr>
              <a:t>Пример применения цвета</a:t>
            </a:r>
            <a:endParaRPr lang="ru-RU" sz="20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20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MessageBox</a:t>
            </a:r>
            <a:r>
              <a:rPr lang="en-US" sz="20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95E26"/>
                </a:solidFill>
                <a:latin typeface="Consolas" panose="020B0609020204030204" pitchFamily="49" charset="0"/>
              </a:rPr>
              <a:t>Show</a:t>
            </a:r>
            <a:r>
              <a:rPr lang="en-US" sz="20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nsolas" panose="020B0609020204030204" pitchFamily="49" charset="0"/>
              </a:rPr>
              <a:t>Выбран цвет: {</a:t>
            </a:r>
            <a:r>
              <a:rPr lang="en-US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selectedColor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} (RGB: {</a:t>
            </a:r>
            <a:r>
              <a:rPr lang="en-US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selectedColor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R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}, {</a:t>
            </a:r>
            <a:r>
              <a:rPr lang="en-US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selectedColor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G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}, {</a:t>
            </a:r>
            <a:r>
              <a:rPr lang="en-US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selectedColor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})"</a:t>
            </a:r>
            <a:r>
              <a:rPr lang="en-US" sz="20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en-US" sz="2000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3220" y="1286738"/>
            <a:ext cx="2795080" cy="410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0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14996</TotalTime>
  <Words>1445</Words>
  <Application>Microsoft Office PowerPoint</Application>
  <PresentationFormat>Широкоэкранный</PresentationFormat>
  <Paragraphs>421</Paragraphs>
  <Slides>46</Slides>
  <Notes>46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46</vt:i4>
      </vt:variant>
    </vt:vector>
  </HeadingPairs>
  <TitlesOfParts>
    <vt:vector size="54" baseType="lpstr">
      <vt:lpstr>Arial</vt:lpstr>
      <vt:lpstr>Bookman Old Style</vt:lpstr>
      <vt:lpstr>Calibri</vt:lpstr>
      <vt:lpstr>Calibri Light</vt:lpstr>
      <vt:lpstr>Cascadia Mono</vt:lpstr>
      <vt:lpstr>Consolas</vt:lpstr>
      <vt:lpstr>Times New Roman</vt:lpstr>
      <vt:lpstr>Тема Office</vt:lpstr>
      <vt:lpstr>2 семестр Лекция 6. Объектно-ориентированное программирование  Содержание лекции: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ПРОГРАММЫ ДЛЯ РАСЧЁТА ПРОДОЛЬНО-ПОПЕРЕЧНЫХ КОЛЕБАНИЙ СТВОЛА АРТИЛЛЕРИЙСКОГО ОРУДИЯ</dc:title>
  <dc:creator>vsufiy</dc:creator>
  <cp:lastModifiedBy>Daniil Kljukin</cp:lastModifiedBy>
  <cp:revision>936</cp:revision>
  <dcterms:modified xsi:type="dcterms:W3CDTF">2025-04-24T15:45:10Z</dcterms:modified>
</cp:coreProperties>
</file>